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 id="2147483693" r:id="rId5"/>
  </p:sldMasterIdLst>
  <p:notesMasterIdLst>
    <p:notesMasterId r:id="rId43"/>
  </p:notesMasterIdLst>
  <p:handoutMasterIdLst>
    <p:handoutMasterId r:id="rId44"/>
  </p:handoutMasterIdLst>
  <p:sldIdLst>
    <p:sldId id="256" r:id="rId6"/>
    <p:sldId id="265" r:id="rId7"/>
    <p:sldId id="266" r:id="rId8"/>
    <p:sldId id="267" r:id="rId9"/>
    <p:sldId id="269" r:id="rId10"/>
    <p:sldId id="270" r:id="rId11"/>
    <p:sldId id="271" r:id="rId12"/>
    <p:sldId id="272" r:id="rId13"/>
    <p:sldId id="273" r:id="rId14"/>
    <p:sldId id="274" r:id="rId15"/>
    <p:sldId id="275" r:id="rId16"/>
    <p:sldId id="276" r:id="rId17"/>
    <p:sldId id="300" r:id="rId18"/>
    <p:sldId id="294" r:id="rId19"/>
    <p:sldId id="295" r:id="rId20"/>
    <p:sldId id="296" r:id="rId21"/>
    <p:sldId id="297" r:id="rId22"/>
    <p:sldId id="298" r:id="rId23"/>
    <p:sldId id="299" r:id="rId24"/>
    <p:sldId id="287" r:id="rId25"/>
    <p:sldId id="288" r:id="rId26"/>
    <p:sldId id="289" r:id="rId27"/>
    <p:sldId id="277" r:id="rId28"/>
    <p:sldId id="278" r:id="rId29"/>
    <p:sldId id="279" r:id="rId30"/>
    <p:sldId id="280" r:id="rId31"/>
    <p:sldId id="281" r:id="rId32"/>
    <p:sldId id="282" r:id="rId33"/>
    <p:sldId id="283" r:id="rId34"/>
    <p:sldId id="284" r:id="rId35"/>
    <p:sldId id="285" r:id="rId36"/>
    <p:sldId id="286" r:id="rId37"/>
    <p:sldId id="290" r:id="rId38"/>
    <p:sldId id="291" r:id="rId39"/>
    <p:sldId id="292" r:id="rId40"/>
    <p:sldId id="293" r:id="rId41"/>
    <p:sldId id="268" r:id="rId42"/>
  </p:sldIdLst>
  <p:sldSz cx="9144000" cy="5143500" type="screen16x9"/>
  <p:notesSz cx="6858000" cy="9144000"/>
  <p:defaultText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54">
          <p15:clr>
            <a:srgbClr val="A4A3A4"/>
          </p15:clr>
        </p15:guide>
        <p15:guide id="2" pos="282">
          <p15:clr>
            <a:srgbClr val="A4A3A4"/>
          </p15:clr>
        </p15:guide>
        <p15:guide id="3" orient="horz" pos="319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pril Eichenberg" initials="A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C328"/>
    <a:srgbClr val="595A59"/>
    <a:srgbClr val="EAEAE9"/>
    <a:srgbClr val="E7E9E6"/>
    <a:srgbClr val="F6F7F4"/>
    <a:srgbClr val="FFCB23"/>
    <a:srgbClr val="0054A3"/>
    <a:srgbClr val="9EAD2B"/>
    <a:srgbClr val="1B200C"/>
    <a:srgbClr val="272D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61" autoAdjust="0"/>
    <p:restoredTop sz="86181" autoAdjust="0"/>
  </p:normalViewPr>
  <p:slideViewPr>
    <p:cSldViewPr snapToGrid="0" snapToObjects="1">
      <p:cViewPr varScale="1">
        <p:scale>
          <a:sx n="81" d="100"/>
          <a:sy n="81" d="100"/>
        </p:scale>
        <p:origin x="90" y="144"/>
      </p:cViewPr>
      <p:guideLst>
        <p:guide orient="horz" pos="4254"/>
        <p:guide pos="282"/>
        <p:guide orient="horz" pos="3191"/>
      </p:guideLst>
    </p:cSldViewPr>
  </p:slideViewPr>
  <p:notesTextViewPr>
    <p:cViewPr>
      <p:scale>
        <a:sx n="100" d="100"/>
        <a:sy n="100" d="100"/>
      </p:scale>
      <p:origin x="0" y="0"/>
    </p:cViewPr>
  </p:notesTextViewPr>
  <p:sorterViewPr>
    <p:cViewPr>
      <p:scale>
        <a:sx n="90" d="100"/>
        <a:sy n="90" d="100"/>
      </p:scale>
      <p:origin x="0" y="0"/>
    </p:cViewPr>
  </p:sorterViewPr>
  <p:notesViewPr>
    <p:cSldViewPr snapToGrid="0" snapToObjects="1">
      <p:cViewPr varScale="1">
        <p:scale>
          <a:sx n="99" d="100"/>
          <a:sy n="99" d="100"/>
        </p:scale>
        <p:origin x="4272"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STRENGTH BY DESIGN. SIMPLY PRECISION.</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CBCAC3-6F41-A548-9E2C-86A1B9529A1E}" type="datetime1">
              <a:rPr lang="en-US" smtClean="0"/>
              <a:t>6/15/2017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05B579-385E-4FCC-882E-4A6C54FCA7DB}" type="slidenum">
              <a:rPr lang="en-US" smtClean="0"/>
              <a:pPr/>
              <a:t>‹#›</a:t>
            </a:fld>
            <a:endParaRPr lang="en-US" dirty="0"/>
          </a:p>
        </p:txBody>
      </p:sp>
    </p:spTree>
    <p:extLst>
      <p:ext uri="{BB962C8B-B14F-4D97-AF65-F5344CB8AC3E}">
        <p14:creationId xmlns:p14="http://schemas.microsoft.com/office/powerpoint/2010/main" val="4283523302"/>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STRENGTH BY DESIGN. SIMPLY PRECISION.</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E9E949-51A4-2D40-B54C-C2715E4DFD2B}" type="datetime1">
              <a:rPr lang="en-US" smtClean="0"/>
              <a:t>6/15/2017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19E12E-5583-40E2-B6BA-8B28B36E5DCA}" type="slidenum">
              <a:rPr lang="en-US" smtClean="0"/>
              <a:pPr/>
              <a:t>‹#›</a:t>
            </a:fld>
            <a:endParaRPr lang="en-US" dirty="0"/>
          </a:p>
        </p:txBody>
      </p:sp>
    </p:spTree>
    <p:extLst>
      <p:ext uri="{BB962C8B-B14F-4D97-AF65-F5344CB8AC3E}">
        <p14:creationId xmlns:p14="http://schemas.microsoft.com/office/powerpoint/2010/main" val="2446171485"/>
      </p:ext>
    </p:extLst>
  </p:cSld>
  <p:clrMap bg1="lt1" tx1="dk1" bg2="lt2" tx2="dk2" accent1="accent1" accent2="accent2" accent3="accent3" accent4="accent4" accent5="accent5" accent6="accent6" hlink="hlink" folHlink="folHlink"/>
  <p:hf ftr="0"/>
  <p:notesStyle>
    <a:lvl1pPr marL="0" algn="l" defTabSz="685891" rtl="0" eaLnBrk="1" latinLnBrk="0" hangingPunct="1">
      <a:defRPr sz="900" kern="1200">
        <a:solidFill>
          <a:schemeClr val="tx1"/>
        </a:solidFill>
        <a:latin typeface="+mn-lt"/>
        <a:ea typeface="+mn-ea"/>
        <a:cs typeface="+mn-cs"/>
      </a:defRPr>
    </a:lvl1pPr>
    <a:lvl2pPr marL="342946" algn="l" defTabSz="685891" rtl="0" eaLnBrk="1" latinLnBrk="0" hangingPunct="1">
      <a:defRPr sz="900" kern="1200">
        <a:solidFill>
          <a:schemeClr val="tx1"/>
        </a:solidFill>
        <a:latin typeface="+mn-lt"/>
        <a:ea typeface="+mn-ea"/>
        <a:cs typeface="+mn-cs"/>
      </a:defRPr>
    </a:lvl2pPr>
    <a:lvl3pPr marL="685891" algn="l" defTabSz="685891" rtl="0" eaLnBrk="1" latinLnBrk="0" hangingPunct="1">
      <a:defRPr sz="900" kern="1200">
        <a:solidFill>
          <a:schemeClr val="tx1"/>
        </a:solidFill>
        <a:latin typeface="+mn-lt"/>
        <a:ea typeface="+mn-ea"/>
        <a:cs typeface="+mn-cs"/>
      </a:defRPr>
    </a:lvl3pPr>
    <a:lvl4pPr marL="1028837" algn="l" defTabSz="685891" rtl="0" eaLnBrk="1" latinLnBrk="0" hangingPunct="1">
      <a:defRPr sz="900" kern="1200">
        <a:solidFill>
          <a:schemeClr val="tx1"/>
        </a:solidFill>
        <a:latin typeface="+mn-lt"/>
        <a:ea typeface="+mn-ea"/>
        <a:cs typeface="+mn-cs"/>
      </a:defRPr>
    </a:lvl4pPr>
    <a:lvl5pPr marL="1371783" algn="l" defTabSz="685891" rtl="0" eaLnBrk="1" latinLnBrk="0" hangingPunct="1">
      <a:defRPr sz="900" kern="1200">
        <a:solidFill>
          <a:schemeClr val="tx1"/>
        </a:solidFill>
        <a:latin typeface="+mn-lt"/>
        <a:ea typeface="+mn-ea"/>
        <a:cs typeface="+mn-cs"/>
      </a:defRPr>
    </a:lvl5pPr>
    <a:lvl6pPr marL="1714729" algn="l" defTabSz="685891" rtl="0" eaLnBrk="1" latinLnBrk="0" hangingPunct="1">
      <a:defRPr sz="900" kern="1200">
        <a:solidFill>
          <a:schemeClr val="tx1"/>
        </a:solidFill>
        <a:latin typeface="+mn-lt"/>
        <a:ea typeface="+mn-ea"/>
        <a:cs typeface="+mn-cs"/>
      </a:defRPr>
    </a:lvl6pPr>
    <a:lvl7pPr marL="2057674" algn="l" defTabSz="685891" rtl="0" eaLnBrk="1" latinLnBrk="0" hangingPunct="1">
      <a:defRPr sz="900" kern="1200">
        <a:solidFill>
          <a:schemeClr val="tx1"/>
        </a:solidFill>
        <a:latin typeface="+mn-lt"/>
        <a:ea typeface="+mn-ea"/>
        <a:cs typeface="+mn-cs"/>
      </a:defRPr>
    </a:lvl7pPr>
    <a:lvl8pPr marL="2400620" algn="l" defTabSz="685891" rtl="0" eaLnBrk="1" latinLnBrk="0" hangingPunct="1">
      <a:defRPr sz="900" kern="1200">
        <a:solidFill>
          <a:schemeClr val="tx1"/>
        </a:solidFill>
        <a:latin typeface="+mn-lt"/>
        <a:ea typeface="+mn-ea"/>
        <a:cs typeface="+mn-cs"/>
      </a:defRPr>
    </a:lvl8pPr>
    <a:lvl9pPr marL="2743566" algn="l" defTabSz="68589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1AB67180-2F09-2A4D-923F-7EC0AB53D35C}"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1</a:t>
            </a:fld>
            <a:endParaRPr lang="en-US" dirty="0"/>
          </a:p>
        </p:txBody>
      </p:sp>
    </p:spTree>
    <p:extLst>
      <p:ext uri="{BB962C8B-B14F-4D97-AF65-F5344CB8AC3E}">
        <p14:creationId xmlns:p14="http://schemas.microsoft.com/office/powerpoint/2010/main" val="768959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E3C302C4-05C8-F649-B339-9AEAA09EAA35}"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22</a:t>
            </a:fld>
            <a:endParaRPr lang="en-US" dirty="0"/>
          </a:p>
        </p:txBody>
      </p:sp>
    </p:spTree>
    <p:extLst>
      <p:ext uri="{BB962C8B-B14F-4D97-AF65-F5344CB8AC3E}">
        <p14:creationId xmlns:p14="http://schemas.microsoft.com/office/powerpoint/2010/main" val="255780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7AA24FA3-D1C5-584E-80F9-C292CD9A6FED}"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27</a:t>
            </a:fld>
            <a:endParaRPr lang="en-US" dirty="0"/>
          </a:p>
        </p:txBody>
      </p:sp>
    </p:spTree>
    <p:extLst>
      <p:ext uri="{BB962C8B-B14F-4D97-AF65-F5344CB8AC3E}">
        <p14:creationId xmlns:p14="http://schemas.microsoft.com/office/powerpoint/2010/main" val="2047092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DCC04A38-2D04-A041-B747-8915C9FDA695}"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32</a:t>
            </a:fld>
            <a:endParaRPr lang="en-US" dirty="0"/>
          </a:p>
        </p:txBody>
      </p:sp>
    </p:spTree>
    <p:extLst>
      <p:ext uri="{BB962C8B-B14F-4D97-AF65-F5344CB8AC3E}">
        <p14:creationId xmlns:p14="http://schemas.microsoft.com/office/powerpoint/2010/main" val="106337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B5B9C93A-8AEB-1D41-B9F8-2FDD3E7B5C3C}"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33</a:t>
            </a:fld>
            <a:endParaRPr lang="en-US" dirty="0"/>
          </a:p>
        </p:txBody>
      </p:sp>
    </p:spTree>
    <p:extLst>
      <p:ext uri="{BB962C8B-B14F-4D97-AF65-F5344CB8AC3E}">
        <p14:creationId xmlns:p14="http://schemas.microsoft.com/office/powerpoint/2010/main" val="376502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C9552EAE-97DA-BE49-AAE5-1259497CE6BA}"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35</a:t>
            </a:fld>
            <a:endParaRPr lang="en-US" dirty="0"/>
          </a:p>
        </p:txBody>
      </p:sp>
    </p:spTree>
    <p:extLst>
      <p:ext uri="{BB962C8B-B14F-4D97-AF65-F5344CB8AC3E}">
        <p14:creationId xmlns:p14="http://schemas.microsoft.com/office/powerpoint/2010/main" val="2061130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89CC046D-038B-1647-9B91-CC2145DD7C85}"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36</a:t>
            </a:fld>
            <a:endParaRPr lang="en-US" dirty="0"/>
          </a:p>
        </p:txBody>
      </p:sp>
    </p:spTree>
    <p:extLst>
      <p:ext uri="{BB962C8B-B14F-4D97-AF65-F5344CB8AC3E}">
        <p14:creationId xmlns:p14="http://schemas.microsoft.com/office/powerpoint/2010/main" val="182815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965AECE7-DB32-4447-9DC5-C30AE3AA5DD0}"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5</a:t>
            </a:fld>
            <a:endParaRPr lang="en-US" dirty="0"/>
          </a:p>
        </p:txBody>
      </p:sp>
    </p:spTree>
    <p:extLst>
      <p:ext uri="{BB962C8B-B14F-4D97-AF65-F5344CB8AC3E}">
        <p14:creationId xmlns:p14="http://schemas.microsoft.com/office/powerpoint/2010/main" val="1037231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F2E9E949-51A4-2D40-B54C-C2715E4DFD2B}"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7</a:t>
            </a:fld>
            <a:endParaRPr lang="en-US" dirty="0"/>
          </a:p>
        </p:txBody>
      </p:sp>
    </p:spTree>
    <p:extLst>
      <p:ext uri="{BB962C8B-B14F-4D97-AF65-F5344CB8AC3E}">
        <p14:creationId xmlns:p14="http://schemas.microsoft.com/office/powerpoint/2010/main" val="1951766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18F6111D-4609-DD46-B5AD-76B799BB0633}"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8</a:t>
            </a:fld>
            <a:endParaRPr lang="en-US" dirty="0"/>
          </a:p>
        </p:txBody>
      </p:sp>
    </p:spTree>
    <p:extLst>
      <p:ext uri="{BB962C8B-B14F-4D97-AF65-F5344CB8AC3E}">
        <p14:creationId xmlns:p14="http://schemas.microsoft.com/office/powerpoint/2010/main" val="1494226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36B3F06E-710F-3E42-A240-5A5E1158835D}"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9</a:t>
            </a:fld>
            <a:endParaRPr lang="en-US" dirty="0"/>
          </a:p>
        </p:txBody>
      </p:sp>
    </p:spTree>
    <p:extLst>
      <p:ext uri="{BB962C8B-B14F-4D97-AF65-F5344CB8AC3E}">
        <p14:creationId xmlns:p14="http://schemas.microsoft.com/office/powerpoint/2010/main" val="1027696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F2E9E949-51A4-2D40-B54C-C2715E4DFD2B}"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10</a:t>
            </a:fld>
            <a:endParaRPr lang="en-US" dirty="0"/>
          </a:p>
        </p:txBody>
      </p:sp>
    </p:spTree>
    <p:extLst>
      <p:ext uri="{BB962C8B-B14F-4D97-AF65-F5344CB8AC3E}">
        <p14:creationId xmlns:p14="http://schemas.microsoft.com/office/powerpoint/2010/main" val="423076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E6FC4BDB-16BC-9C4B-B43B-B1475FB21581}"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11</a:t>
            </a:fld>
            <a:endParaRPr lang="en-US" dirty="0"/>
          </a:p>
        </p:txBody>
      </p:sp>
    </p:spTree>
    <p:extLst>
      <p:ext uri="{BB962C8B-B14F-4D97-AF65-F5344CB8AC3E}">
        <p14:creationId xmlns:p14="http://schemas.microsoft.com/office/powerpoint/2010/main" val="18041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26DE8C35-2C3B-1A45-B682-D48DCB807C11}"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14</a:t>
            </a:fld>
            <a:endParaRPr lang="en-US" dirty="0"/>
          </a:p>
        </p:txBody>
      </p:sp>
    </p:spTree>
    <p:extLst>
      <p:ext uri="{BB962C8B-B14F-4D97-AF65-F5344CB8AC3E}">
        <p14:creationId xmlns:p14="http://schemas.microsoft.com/office/powerpoint/2010/main" val="2028469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STRENGTH BY DESIGN. SIMPLY PRECISION.</a:t>
            </a:r>
            <a:endParaRPr lang="en-US" dirty="0"/>
          </a:p>
        </p:txBody>
      </p:sp>
      <p:sp>
        <p:nvSpPr>
          <p:cNvPr id="5" name="Date Placeholder 4"/>
          <p:cNvSpPr>
            <a:spLocks noGrp="1"/>
          </p:cNvSpPr>
          <p:nvPr>
            <p:ph type="dt" idx="11"/>
          </p:nvPr>
        </p:nvSpPr>
        <p:spPr/>
        <p:txBody>
          <a:bodyPr/>
          <a:lstStyle/>
          <a:p>
            <a:fld id="{B61BBA5C-F413-574C-B151-80796D680234}" type="datetime1">
              <a:rPr lang="en-US" smtClean="0"/>
              <a:t>6/15/2017</a:t>
            </a:fld>
            <a:endParaRPr lang="en-US" dirty="0"/>
          </a:p>
        </p:txBody>
      </p:sp>
      <p:sp>
        <p:nvSpPr>
          <p:cNvPr id="6" name="Slide Number Placeholder 5"/>
          <p:cNvSpPr>
            <a:spLocks noGrp="1"/>
          </p:cNvSpPr>
          <p:nvPr>
            <p:ph type="sldNum" sz="quarter" idx="12"/>
          </p:nvPr>
        </p:nvSpPr>
        <p:spPr/>
        <p:txBody>
          <a:bodyPr/>
          <a:lstStyle/>
          <a:p>
            <a:fld id="{7919E12E-5583-40E2-B6BA-8B28B36E5DCA}" type="slidenum">
              <a:rPr lang="en-US" smtClean="0"/>
              <a:pPr/>
              <a:t>20</a:t>
            </a:fld>
            <a:endParaRPr lang="en-US" dirty="0"/>
          </a:p>
        </p:txBody>
      </p:sp>
    </p:spTree>
    <p:extLst>
      <p:ext uri="{BB962C8B-B14F-4D97-AF65-F5344CB8AC3E}">
        <p14:creationId xmlns:p14="http://schemas.microsoft.com/office/powerpoint/2010/main" val="846754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15394" y="3342951"/>
            <a:ext cx="9197879" cy="14447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a:p>
        </p:txBody>
      </p:sp>
      <p:sp>
        <p:nvSpPr>
          <p:cNvPr id="2" name="Title 1"/>
          <p:cNvSpPr>
            <a:spLocks noGrp="1"/>
          </p:cNvSpPr>
          <p:nvPr>
            <p:ph type="ctrTitle"/>
          </p:nvPr>
        </p:nvSpPr>
        <p:spPr>
          <a:xfrm>
            <a:off x="457200" y="1715441"/>
            <a:ext cx="7772400" cy="609014"/>
          </a:xfrm>
        </p:spPr>
        <p:txBody>
          <a:bodyPr lIns="0" anchor="t" anchorCtr="0">
            <a:noAutofit/>
          </a:bodyPr>
          <a:lstStyle>
            <a:lvl1pPr algn="l">
              <a:defRPr sz="3600">
                <a:solidFill>
                  <a:srgbClr val="EDC328"/>
                </a:solidFill>
              </a:defRPr>
            </a:lvl1pPr>
          </a:lstStyle>
          <a:p>
            <a:r>
              <a:rPr lang="en-US" dirty="0"/>
              <a:t>Click to edit Master title style</a:t>
            </a:r>
          </a:p>
        </p:txBody>
      </p:sp>
      <p:sp>
        <p:nvSpPr>
          <p:cNvPr id="3" name="Subtitle 2"/>
          <p:cNvSpPr>
            <a:spLocks noGrp="1"/>
          </p:cNvSpPr>
          <p:nvPr>
            <p:ph type="subTitle" idx="1"/>
          </p:nvPr>
        </p:nvSpPr>
        <p:spPr>
          <a:xfrm>
            <a:off x="457200" y="2332416"/>
            <a:ext cx="6400800" cy="527675"/>
          </a:xfrm>
        </p:spPr>
        <p:txBody>
          <a:bodyPr lIns="0" rIns="0">
            <a:noAutofit/>
          </a:bodyPr>
          <a:lstStyle>
            <a:lvl1pPr marL="0" indent="0" algn="l">
              <a:buNone/>
              <a:defRPr sz="1500">
                <a:solidFill>
                  <a:schemeClr val="tx1">
                    <a:lumMod val="65000"/>
                    <a:lumOff val="35000"/>
                  </a:schemeClr>
                </a:solidFill>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sp>
        <p:nvSpPr>
          <p:cNvPr id="15"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
        <p:nvSpPr>
          <p:cNvPr id="23" name="Text Placeholder 22"/>
          <p:cNvSpPr>
            <a:spLocks noGrp="1"/>
          </p:cNvSpPr>
          <p:nvPr>
            <p:ph type="body" sz="quarter" idx="10" hasCustomPrompt="1"/>
          </p:nvPr>
        </p:nvSpPr>
        <p:spPr>
          <a:xfrm>
            <a:off x="457200" y="4484774"/>
            <a:ext cx="6400800" cy="202046"/>
          </a:xfrm>
        </p:spPr>
        <p:txBody>
          <a:bodyPr/>
          <a:lstStyle>
            <a:lvl1pPr marL="0" indent="0">
              <a:buNone/>
              <a:defRPr sz="900">
                <a:solidFill>
                  <a:schemeClr val="bg2"/>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Presented: February 23, 2017</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1" y="261715"/>
            <a:ext cx="1152525" cy="305943"/>
          </a:xfrm>
          <a:prstGeom prst="rect">
            <a:avLst/>
          </a:prstGeom>
        </p:spPr>
      </p:pic>
      <p:pic>
        <p:nvPicPr>
          <p:cNvPr id="18" name="Picture 17"/>
          <p:cNvPicPr>
            <a:picLocks noChangeAspect="1"/>
          </p:cNvPicPr>
          <p:nvPr userDrawn="1"/>
        </p:nvPicPr>
        <p:blipFill>
          <a:blip r:embed="rId3">
            <a:alphaModFix amt="5000"/>
          </a:blip>
          <a:stretch>
            <a:fillRect/>
          </a:stretch>
        </p:blipFill>
        <p:spPr>
          <a:xfrm>
            <a:off x="-77391" y="3342951"/>
            <a:ext cx="9457944" cy="1473200"/>
          </a:xfrm>
          <a:prstGeom prst="rect">
            <a:avLst/>
          </a:prstGeom>
        </p:spPr>
      </p:pic>
      <p:grpSp>
        <p:nvGrpSpPr>
          <p:cNvPr id="20" name="Group 19"/>
          <p:cNvGrpSpPr/>
          <p:nvPr userDrawn="1"/>
        </p:nvGrpSpPr>
        <p:grpSpPr>
          <a:xfrm>
            <a:off x="0" y="4788447"/>
            <a:ext cx="9144000" cy="355053"/>
            <a:chOff x="0" y="4788447"/>
            <a:chExt cx="9144000" cy="355053"/>
          </a:xfrm>
        </p:grpSpPr>
        <p:sp>
          <p:nvSpPr>
            <p:cNvPr id="21" name="Rechteck 6"/>
            <p:cNvSpPr/>
            <p:nvPr userDrawn="1"/>
          </p:nvSpPr>
          <p:spPr>
            <a:xfrm>
              <a:off x="0" y="4788447"/>
              <a:ext cx="9144000" cy="355053"/>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400" dirty="0"/>
            </a:p>
          </p:txBody>
        </p:sp>
        <p:pic>
          <p:nvPicPr>
            <p:cNvPr id="24" name="Bild 6" descr="dormakaba_RGB.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63423" y="4916771"/>
              <a:ext cx="923377" cy="98405"/>
            </a:xfrm>
            <a:prstGeom prst="rect">
              <a:avLst/>
            </a:prstGeom>
          </p:spPr>
        </p:pic>
      </p:grpSp>
    </p:spTree>
    <p:extLst>
      <p:ext uri="{BB962C8B-B14F-4D97-AF65-F5344CB8AC3E}">
        <p14:creationId xmlns:p14="http://schemas.microsoft.com/office/powerpoint/2010/main" val="152688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Divider">
    <p:spTree>
      <p:nvGrpSpPr>
        <p:cNvPr id="1" name=""/>
        <p:cNvGrpSpPr/>
        <p:nvPr/>
      </p:nvGrpSpPr>
      <p:grpSpPr>
        <a:xfrm>
          <a:off x="0" y="0"/>
          <a:ext cx="0" cy="0"/>
          <a:chOff x="0" y="0"/>
          <a:chExt cx="0" cy="0"/>
        </a:xfrm>
      </p:grpSpPr>
      <p:grpSp>
        <p:nvGrpSpPr>
          <p:cNvPr id="18" name="Group 17"/>
          <p:cNvGrpSpPr/>
          <p:nvPr userDrawn="1"/>
        </p:nvGrpSpPr>
        <p:grpSpPr>
          <a:xfrm>
            <a:off x="0" y="4788447"/>
            <a:ext cx="9144000" cy="355053"/>
            <a:chOff x="0" y="4788447"/>
            <a:chExt cx="9144000" cy="355053"/>
          </a:xfrm>
        </p:grpSpPr>
        <p:sp>
          <p:nvSpPr>
            <p:cNvPr id="19" name="Rechteck 6"/>
            <p:cNvSpPr/>
            <p:nvPr userDrawn="1"/>
          </p:nvSpPr>
          <p:spPr>
            <a:xfrm>
              <a:off x="0" y="4788447"/>
              <a:ext cx="9144000" cy="355053"/>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400" dirty="0"/>
            </a:p>
          </p:txBody>
        </p:sp>
        <p:pic>
          <p:nvPicPr>
            <p:cNvPr id="20" name="Bild 6" descr="dormakaba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3423" y="4916771"/>
              <a:ext cx="923377" cy="98405"/>
            </a:xfrm>
            <a:prstGeom prst="rect">
              <a:avLst/>
            </a:prstGeom>
          </p:spPr>
        </p:pic>
      </p:grpSp>
      <p:sp>
        <p:nvSpPr>
          <p:cNvPr id="9" name="Rectangle 8"/>
          <p:cNvSpPr/>
          <p:nvPr userDrawn="1"/>
        </p:nvSpPr>
        <p:spPr>
          <a:xfrm>
            <a:off x="-15394" y="1"/>
            <a:ext cx="9197879" cy="47877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a:p>
        </p:txBody>
      </p:sp>
      <p:sp>
        <p:nvSpPr>
          <p:cNvPr id="13" name="Title 1"/>
          <p:cNvSpPr>
            <a:spLocks noGrp="1"/>
          </p:cNvSpPr>
          <p:nvPr>
            <p:ph type="ctrTitle"/>
          </p:nvPr>
        </p:nvSpPr>
        <p:spPr>
          <a:xfrm>
            <a:off x="457200" y="1715441"/>
            <a:ext cx="7772400" cy="609014"/>
          </a:xfrm>
        </p:spPr>
        <p:txBody>
          <a:bodyPr lIns="0" anchor="t" anchorCtr="0">
            <a:noAutofit/>
          </a:bodyPr>
          <a:lstStyle>
            <a:lvl1pPr algn="l">
              <a:defRPr sz="3600">
                <a:solidFill>
                  <a:schemeClr val="tx1"/>
                </a:solidFill>
              </a:defRPr>
            </a:lvl1pPr>
          </a:lstStyle>
          <a:p>
            <a:r>
              <a:rPr lang="en-US" dirty="0"/>
              <a:t>Click to edit Master title style</a:t>
            </a:r>
          </a:p>
        </p:txBody>
      </p:sp>
      <p:sp>
        <p:nvSpPr>
          <p:cNvPr id="14" name="Subtitle 2"/>
          <p:cNvSpPr>
            <a:spLocks noGrp="1"/>
          </p:cNvSpPr>
          <p:nvPr>
            <p:ph type="subTitle" idx="1"/>
          </p:nvPr>
        </p:nvSpPr>
        <p:spPr>
          <a:xfrm>
            <a:off x="457200" y="2332416"/>
            <a:ext cx="6400800" cy="527675"/>
          </a:xfrm>
        </p:spPr>
        <p:txBody>
          <a:bodyPr lIns="0" rIns="0">
            <a:noAutofit/>
          </a:bodyPr>
          <a:lstStyle>
            <a:lvl1pPr marL="0" indent="0" algn="l">
              <a:buNone/>
              <a:defRPr sz="1500">
                <a:solidFill>
                  <a:schemeClr val="bg2"/>
                </a:solidFill>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a:alphaModFix amt="5000"/>
          </a:blip>
          <a:stretch>
            <a:fillRect/>
          </a:stretch>
        </p:blipFill>
        <p:spPr>
          <a:xfrm>
            <a:off x="-77391" y="3342951"/>
            <a:ext cx="9457944" cy="1473200"/>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8950" y="307434"/>
            <a:ext cx="1345311" cy="209550"/>
          </a:xfrm>
          <a:prstGeom prst="rect">
            <a:avLst/>
          </a:prstGeom>
        </p:spPr>
      </p:pic>
      <p:sp>
        <p:nvSpPr>
          <p:cNvPr id="17"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Tree>
    <p:extLst>
      <p:ext uri="{BB962C8B-B14F-4D97-AF65-F5344CB8AC3E}">
        <p14:creationId xmlns:p14="http://schemas.microsoft.com/office/powerpoint/2010/main" val="1076122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
        <p:nvSpPr>
          <p:cNvPr id="6" name="Text Placeholder 5"/>
          <p:cNvSpPr>
            <a:spLocks noGrp="1"/>
          </p:cNvSpPr>
          <p:nvPr>
            <p:ph type="body" sz="quarter" idx="10"/>
          </p:nvPr>
        </p:nvSpPr>
        <p:spPr>
          <a:xfrm>
            <a:off x="243840" y="4124363"/>
            <a:ext cx="8229600" cy="379412"/>
          </a:xfrm>
        </p:spPr>
        <p:txBody>
          <a:bodyPr/>
          <a:lstStyle>
            <a:lvl1pPr algn="l">
              <a:defRPr sz="180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1097744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grpSp>
        <p:nvGrpSpPr>
          <p:cNvPr id="9" name="Group 8"/>
          <p:cNvGrpSpPr/>
          <p:nvPr userDrawn="1"/>
        </p:nvGrpSpPr>
        <p:grpSpPr>
          <a:xfrm>
            <a:off x="0" y="4788447"/>
            <a:ext cx="9144000" cy="355053"/>
            <a:chOff x="0" y="4788447"/>
            <a:chExt cx="9144000" cy="355053"/>
          </a:xfrm>
        </p:grpSpPr>
        <p:sp>
          <p:nvSpPr>
            <p:cNvPr id="12" name="Rechteck 6"/>
            <p:cNvSpPr/>
            <p:nvPr userDrawn="1"/>
          </p:nvSpPr>
          <p:spPr>
            <a:xfrm>
              <a:off x="0" y="4788447"/>
              <a:ext cx="9144000" cy="355053"/>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400" dirty="0"/>
            </a:p>
          </p:txBody>
        </p:sp>
        <p:pic>
          <p:nvPicPr>
            <p:cNvPr id="13" name="Bild 6" descr="dormakaba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3423" y="4916771"/>
              <a:ext cx="923377" cy="98405"/>
            </a:xfrm>
            <a:prstGeom prst="rect">
              <a:avLst/>
            </a:prstGeom>
          </p:spPr>
        </p:pic>
      </p:grpSp>
      <p:sp>
        <p:nvSpPr>
          <p:cNvPr id="10" name="Rechteck 6"/>
          <p:cNvSpPr/>
          <p:nvPr userDrawn="1"/>
        </p:nvSpPr>
        <p:spPr>
          <a:xfrm>
            <a:off x="0" y="0"/>
            <a:ext cx="9144000" cy="478844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de-DE" sz="1400" dirty="0"/>
          </a:p>
        </p:txBody>
      </p:sp>
      <p:sp>
        <p:nvSpPr>
          <p:cNvPr id="8" name="Footer Placeholder 10"/>
          <p:cNvSpPr txBox="1">
            <a:spLocks/>
          </p:cNvSpPr>
          <p:nvPr userDrawn="1"/>
        </p:nvSpPr>
        <p:spPr>
          <a:xfrm>
            <a:off x="3022601" y="2729073"/>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t>SIMPLY INNOVATIVE. SIMPLY STANLEY.</a:t>
            </a:r>
          </a:p>
        </p:txBody>
      </p:sp>
      <p:sp>
        <p:nvSpPr>
          <p:cNvPr id="2" name="TextBox 1"/>
          <p:cNvSpPr txBox="1"/>
          <p:nvPr userDrawn="1"/>
        </p:nvSpPr>
        <p:spPr>
          <a:xfrm>
            <a:off x="218441" y="3977462"/>
            <a:ext cx="8707119" cy="784840"/>
          </a:xfrm>
          <a:prstGeom prst="rect">
            <a:avLst/>
          </a:prstGeom>
          <a:noFill/>
        </p:spPr>
        <p:txBody>
          <a:bodyPr wrap="square" lIns="68589" tIns="34295" rIns="68589" bIns="34295" rtlCol="0">
            <a:spAutoFit/>
          </a:bodyPr>
          <a:lstStyle/>
          <a:p>
            <a:pPr algn="ctr"/>
            <a:r>
              <a:rPr lang="en-US" sz="1100" b="1" dirty="0">
                <a:solidFill>
                  <a:srgbClr val="FFFFFF"/>
                </a:solidFill>
              </a:rPr>
              <a:t>STANLEY</a:t>
            </a:r>
            <a:r>
              <a:rPr lang="en-US" sz="1100" b="1" baseline="0" dirty="0">
                <a:solidFill>
                  <a:srgbClr val="FFFFFF"/>
                </a:solidFill>
              </a:rPr>
              <a:t> is</a:t>
            </a:r>
            <a:r>
              <a:rPr lang="en-US" sz="1100" b="1" dirty="0">
                <a:solidFill>
                  <a:srgbClr val="FFFFFF"/>
                </a:solidFill>
              </a:rPr>
              <a:t> proud to contribute to the </a:t>
            </a:r>
            <a:r>
              <a:rPr lang="en-US" sz="1100" b="1" dirty="0" err="1">
                <a:solidFill>
                  <a:srgbClr val="FFFFFF"/>
                </a:solidFill>
              </a:rPr>
              <a:t>dormakaba</a:t>
            </a:r>
            <a:r>
              <a:rPr lang="en-US" sz="1100" b="1" dirty="0">
                <a:solidFill>
                  <a:srgbClr val="FFFFFF"/>
                </a:solidFill>
              </a:rPr>
              <a:t> portfolio</a:t>
            </a:r>
            <a:br>
              <a:rPr lang="en-US" sz="1100" b="1" dirty="0">
                <a:solidFill>
                  <a:srgbClr val="FFFFFF"/>
                </a:solidFill>
              </a:rPr>
            </a:br>
            <a:r>
              <a:rPr lang="en-US" sz="1100" b="1" dirty="0">
                <a:solidFill>
                  <a:srgbClr val="FFFFFF"/>
                </a:solidFill>
              </a:rPr>
              <a:t>of mechanical and electronic access control solutions.</a:t>
            </a:r>
          </a:p>
          <a:p>
            <a:pPr algn="ctr">
              <a:spcAft>
                <a:spcPts val="900"/>
              </a:spcAft>
            </a:pPr>
            <a:endParaRPr lang="en-US" sz="1100" b="1" dirty="0">
              <a:solidFill>
                <a:srgbClr val="FFFFFF"/>
              </a:solidFill>
            </a:endParaRPr>
          </a:p>
          <a:p>
            <a:pPr algn="ctr"/>
            <a:r>
              <a:rPr lang="en-US" sz="600" b="0" i="0" u="none" strike="noStrike" kern="1200" baseline="0" dirty="0">
                <a:solidFill>
                  <a:schemeClr val="bg2"/>
                </a:solidFill>
                <a:latin typeface="+mn-lt"/>
                <a:ea typeface="+mn-ea"/>
                <a:cs typeface="+mn-cs"/>
              </a:rPr>
              <a:t>© 2017 Stanley Black &amp; Decker, Inc. STANLEY</a:t>
            </a:r>
            <a:r>
              <a:rPr lang="en-US" sz="600" b="0" i="0" u="none" strike="noStrike" kern="1200" baseline="30000" dirty="0">
                <a:solidFill>
                  <a:schemeClr val="bg2"/>
                </a:solidFill>
                <a:latin typeface="+mn-lt"/>
                <a:ea typeface="+mn-ea"/>
                <a:cs typeface="+mn-cs"/>
              </a:rPr>
              <a:t>®</a:t>
            </a:r>
            <a:r>
              <a:rPr lang="en-US" sz="600" b="0" i="0" u="none" strike="noStrike" kern="1200" baseline="0" dirty="0">
                <a:solidFill>
                  <a:schemeClr val="bg2"/>
                </a:solidFill>
                <a:latin typeface="+mn-lt"/>
                <a:ea typeface="+mn-ea"/>
                <a:cs typeface="+mn-cs"/>
              </a:rPr>
              <a:t> and the STANLEY</a:t>
            </a:r>
            <a:r>
              <a:rPr lang="en-US" sz="600" b="0" i="0" u="none" strike="noStrike" kern="1200" baseline="30000" dirty="0">
                <a:solidFill>
                  <a:schemeClr val="bg2"/>
                </a:solidFill>
                <a:latin typeface="+mn-lt"/>
                <a:ea typeface="+mn-ea"/>
                <a:cs typeface="+mn-cs"/>
              </a:rPr>
              <a:t>®</a:t>
            </a:r>
            <a:r>
              <a:rPr lang="en-US" sz="600" b="0" i="0" u="none" strike="noStrike" kern="1200" baseline="0" dirty="0">
                <a:solidFill>
                  <a:schemeClr val="bg2"/>
                </a:solidFill>
                <a:latin typeface="+mn-lt"/>
                <a:ea typeface="+mn-ea"/>
                <a:cs typeface="+mn-cs"/>
              </a:rPr>
              <a:t> Notched Rectangle logo are registered trademarks of Stanley Black &amp; Decker Inc. or one of its affiliates, and are used under license.</a:t>
            </a:r>
            <a:r>
              <a:rPr lang="en-US" sz="600" b="1" dirty="0">
                <a:solidFill>
                  <a:schemeClr val="bg2"/>
                </a:solidFill>
              </a:rPr>
              <a:t> </a:t>
            </a:r>
          </a:p>
        </p:txBody>
      </p:sp>
      <p:pic>
        <p:nvPicPr>
          <p:cNvPr id="5" name="Picture 4"/>
          <p:cNvPicPr>
            <a:picLocks noChangeAspect="1"/>
          </p:cNvPicPr>
          <p:nvPr userDrawn="1"/>
        </p:nvPicPr>
        <p:blipFill>
          <a:blip r:embed="rId3"/>
          <a:stretch>
            <a:fillRect/>
          </a:stretch>
        </p:blipFill>
        <p:spPr>
          <a:xfrm>
            <a:off x="3043238" y="1998345"/>
            <a:ext cx="3057525" cy="476250"/>
          </a:xfrm>
          <a:prstGeom prst="rect">
            <a:avLst/>
          </a:prstGeom>
        </p:spPr>
      </p:pic>
    </p:spTree>
    <p:extLst>
      <p:ext uri="{BB962C8B-B14F-4D97-AF65-F5344CB8AC3E}">
        <p14:creationId xmlns:p14="http://schemas.microsoft.com/office/powerpoint/2010/main" val="1310695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15394" y="3342951"/>
            <a:ext cx="9197879" cy="14447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a:p>
        </p:txBody>
      </p:sp>
      <p:sp>
        <p:nvSpPr>
          <p:cNvPr id="2" name="Title 1"/>
          <p:cNvSpPr>
            <a:spLocks noGrp="1"/>
          </p:cNvSpPr>
          <p:nvPr>
            <p:ph type="ctrTitle"/>
          </p:nvPr>
        </p:nvSpPr>
        <p:spPr>
          <a:xfrm>
            <a:off x="457200" y="1715441"/>
            <a:ext cx="7772400" cy="609014"/>
          </a:xfrm>
        </p:spPr>
        <p:txBody>
          <a:bodyPr lIns="0" anchor="t" anchorCtr="0">
            <a:noAutofit/>
          </a:bodyPr>
          <a:lstStyle>
            <a:lvl1pPr algn="l">
              <a:defRPr sz="36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57200" y="2332416"/>
            <a:ext cx="6400800" cy="527675"/>
          </a:xfrm>
        </p:spPr>
        <p:txBody>
          <a:bodyPr lIns="0" rIns="0">
            <a:noAutofit/>
          </a:bodyPr>
          <a:lstStyle>
            <a:lvl1pPr marL="0" indent="0" algn="l">
              <a:buNone/>
              <a:defRPr sz="1500">
                <a:solidFill>
                  <a:schemeClr val="bg2">
                    <a:lumMod val="75000"/>
                  </a:schemeClr>
                </a:solidFill>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sp>
        <p:nvSpPr>
          <p:cNvPr id="15"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
        <p:nvSpPr>
          <p:cNvPr id="23" name="Text Placeholder 22"/>
          <p:cNvSpPr>
            <a:spLocks noGrp="1"/>
          </p:cNvSpPr>
          <p:nvPr>
            <p:ph type="body" sz="quarter" idx="10" hasCustomPrompt="1"/>
          </p:nvPr>
        </p:nvSpPr>
        <p:spPr>
          <a:xfrm>
            <a:off x="457200" y="4484774"/>
            <a:ext cx="6400800" cy="202046"/>
          </a:xfrm>
        </p:spPr>
        <p:txBody>
          <a:bodyPr/>
          <a:lstStyle>
            <a:lvl1pPr marL="0" indent="0">
              <a:buNone/>
              <a:defRPr sz="900">
                <a:solidFill>
                  <a:schemeClr val="bg2"/>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Presented: February 23, 2017</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1" y="261715"/>
            <a:ext cx="1152525" cy="305943"/>
          </a:xfrm>
          <a:prstGeom prst="rect">
            <a:avLst/>
          </a:prstGeom>
        </p:spPr>
      </p:pic>
      <p:pic>
        <p:nvPicPr>
          <p:cNvPr id="18" name="Picture 17"/>
          <p:cNvPicPr>
            <a:picLocks noChangeAspect="1"/>
          </p:cNvPicPr>
          <p:nvPr userDrawn="1"/>
        </p:nvPicPr>
        <p:blipFill>
          <a:blip r:embed="rId3">
            <a:alphaModFix amt="5000"/>
          </a:blip>
          <a:stretch>
            <a:fillRect/>
          </a:stretch>
        </p:blipFill>
        <p:spPr>
          <a:xfrm>
            <a:off x="-77391" y="3342951"/>
            <a:ext cx="9457944" cy="1473200"/>
          </a:xfrm>
          <a:prstGeom prst="rect">
            <a:avLst/>
          </a:prstGeom>
        </p:spPr>
      </p:pic>
      <p:grpSp>
        <p:nvGrpSpPr>
          <p:cNvPr id="20" name="Group 19"/>
          <p:cNvGrpSpPr/>
          <p:nvPr userDrawn="1"/>
        </p:nvGrpSpPr>
        <p:grpSpPr>
          <a:xfrm>
            <a:off x="0" y="4788447"/>
            <a:ext cx="9144000" cy="355053"/>
            <a:chOff x="0" y="4788447"/>
            <a:chExt cx="9144000" cy="355053"/>
          </a:xfrm>
        </p:grpSpPr>
        <p:sp>
          <p:nvSpPr>
            <p:cNvPr id="21" name="Rechteck 6"/>
            <p:cNvSpPr/>
            <p:nvPr userDrawn="1"/>
          </p:nvSpPr>
          <p:spPr>
            <a:xfrm>
              <a:off x="0" y="4788447"/>
              <a:ext cx="9144000" cy="355053"/>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400" dirty="0"/>
            </a:p>
          </p:txBody>
        </p:sp>
        <p:pic>
          <p:nvPicPr>
            <p:cNvPr id="24" name="Bild 6" descr="dormakaba_RGB.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63423" y="4916771"/>
              <a:ext cx="923377" cy="98405"/>
            </a:xfrm>
            <a:prstGeom prst="rect">
              <a:avLst/>
            </a:prstGeom>
          </p:spPr>
        </p:pic>
      </p:gr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spcBef>
                <a:spcPts val="1200"/>
              </a:spcBef>
              <a:defRPr/>
            </a:lvl1pPr>
          </a:lstStyle>
          <a:p>
            <a:r>
              <a:rPr lang="en-US" dirty="0"/>
              <a:t>Click to edit Master title style</a:t>
            </a:r>
          </a:p>
        </p:txBody>
      </p:sp>
      <p:sp>
        <p:nvSpPr>
          <p:cNvPr id="5" name="Content Placeholder 2"/>
          <p:cNvSpPr>
            <a:spLocks noGrp="1"/>
          </p:cNvSpPr>
          <p:nvPr>
            <p:ph idx="1"/>
          </p:nvPr>
        </p:nvSpPr>
        <p:spPr>
          <a:xfrm>
            <a:off x="457200" y="1589809"/>
            <a:ext cx="8228361" cy="2310245"/>
          </a:xfrm>
        </p:spPr>
        <p:txBody>
          <a:bodyPr/>
          <a:lstStyle>
            <a:lvl1pPr>
              <a:buClr>
                <a:schemeClr val="tx2"/>
              </a:buCl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457200" y="4124363"/>
            <a:ext cx="8229600" cy="379412"/>
          </a:xfrm>
        </p:spPr>
        <p:txBody>
          <a:bodyPr/>
          <a:lstStyle>
            <a:lvl1pPr algn="ctr">
              <a:defRPr sz="1800">
                <a:solidFill>
                  <a:schemeClr val="bg2"/>
                </a:solidFill>
              </a:defRPr>
            </a:lvl1pPr>
          </a:lstStyle>
          <a:p>
            <a:pPr lvl="0"/>
            <a:r>
              <a:rPr lang="en-US" dirty="0"/>
              <a:t>Edit Master text styles</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15210"/>
            <a:ext cx="2752436" cy="2327564"/>
          </a:xfrm>
        </p:spPr>
        <p:txBody>
          <a:bodyPr/>
          <a:lstStyle>
            <a:lvl1pPr>
              <a:buClr>
                <a:srgbClr val="EDC328"/>
              </a:buClr>
              <a:defRPr>
                <a:solidFill>
                  <a:schemeClr val="tx1">
                    <a:lumMod val="65000"/>
                    <a:lumOff val="35000"/>
                  </a:schemeClr>
                </a:solidFill>
              </a:defRPr>
            </a:lvl1pPr>
            <a:lvl2pPr>
              <a:buClr>
                <a:srgbClr val="EDC328"/>
              </a:buClr>
              <a:defRPr>
                <a:solidFill>
                  <a:schemeClr val="tx1">
                    <a:lumMod val="65000"/>
                    <a:lumOff val="35000"/>
                  </a:schemeClr>
                </a:solidFill>
              </a:defRPr>
            </a:lvl2pPr>
            <a:lvl3pPr>
              <a:buClr>
                <a:srgbClr val="EDC328"/>
              </a:buClr>
              <a:defRPr>
                <a:solidFill>
                  <a:schemeClr val="tx1">
                    <a:lumMod val="65000"/>
                    <a:lumOff val="35000"/>
                  </a:schemeClr>
                </a:solidFill>
              </a:defRPr>
            </a:lvl3pPr>
            <a:lvl4pPr>
              <a:buClr>
                <a:srgbClr val="EDC328"/>
              </a:buClr>
              <a:defRPr>
                <a:solidFill>
                  <a:schemeClr val="tx1">
                    <a:lumMod val="65000"/>
                    <a:lumOff val="35000"/>
                  </a:schemeClr>
                </a:solidFill>
              </a:defRPr>
            </a:lvl4pPr>
            <a:lvl5pPr>
              <a:buClr>
                <a:srgbClr val="EDC328"/>
              </a:buCl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3"/>
          </p:nvPr>
        </p:nvSpPr>
        <p:spPr>
          <a:xfrm>
            <a:off x="3332789" y="1615209"/>
            <a:ext cx="5354011" cy="2327564"/>
          </a:xfrm>
          <a:solidFill>
            <a:schemeClr val="bg1">
              <a:lumMod val="85000"/>
            </a:schemeClr>
          </a:solidFill>
        </p:spPr>
        <p:txBody>
          <a:bodyPr/>
          <a:lstStyle>
            <a:lvl1pPr marL="0" indent="0">
              <a:buNone/>
              <a:defRPr/>
            </a:lvl1pPr>
          </a:lstStyle>
          <a:p>
            <a:r>
              <a:rPr lang="en-US" dirty="0"/>
              <a:t>Click icon to add picture</a:t>
            </a:r>
          </a:p>
        </p:txBody>
      </p:sp>
      <p:sp>
        <p:nvSpPr>
          <p:cNvPr id="9" name="Text Placeholder 5"/>
          <p:cNvSpPr>
            <a:spLocks noGrp="1"/>
          </p:cNvSpPr>
          <p:nvPr>
            <p:ph type="body" sz="quarter" idx="10"/>
          </p:nvPr>
        </p:nvSpPr>
        <p:spPr>
          <a:xfrm>
            <a:off x="457200" y="4124363"/>
            <a:ext cx="8229600" cy="379412"/>
          </a:xfrm>
        </p:spPr>
        <p:txBody>
          <a:bodyPr/>
          <a:lstStyle>
            <a:lvl1pPr algn="ctr">
              <a:defRPr sz="1800">
                <a:solidFill>
                  <a:schemeClr val="bg2"/>
                </a:solidFill>
              </a:defRPr>
            </a:lvl1pPr>
          </a:lstStyle>
          <a:p>
            <a:pPr lvl="0"/>
            <a:r>
              <a:rPr lang="en-US" dirty="0"/>
              <a:t>Edit Master text styles</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2"/>
          <p:cNvSpPr>
            <a:spLocks noGrp="1"/>
          </p:cNvSpPr>
          <p:nvPr>
            <p:ph idx="1"/>
          </p:nvPr>
        </p:nvSpPr>
        <p:spPr>
          <a:xfrm>
            <a:off x="457200" y="1615210"/>
            <a:ext cx="4024648" cy="2321791"/>
          </a:xfrm>
        </p:spPr>
        <p:txBody>
          <a:bodyPr/>
          <a:lstStyle>
            <a:lvl1pPr>
              <a:buClr>
                <a:srgbClr val="EDC328"/>
              </a:buClr>
              <a:defRPr>
                <a:solidFill>
                  <a:schemeClr val="tx1">
                    <a:lumMod val="65000"/>
                    <a:lumOff val="35000"/>
                  </a:schemeClr>
                </a:solidFill>
              </a:defRPr>
            </a:lvl1pPr>
            <a:lvl2pPr>
              <a:buClr>
                <a:srgbClr val="EDC328"/>
              </a:buClr>
              <a:defRPr>
                <a:solidFill>
                  <a:schemeClr val="tx1">
                    <a:lumMod val="65000"/>
                    <a:lumOff val="35000"/>
                  </a:schemeClr>
                </a:solidFill>
              </a:defRPr>
            </a:lvl2pPr>
            <a:lvl3pPr>
              <a:buClr>
                <a:srgbClr val="EDC328"/>
              </a:buClr>
              <a:defRPr>
                <a:solidFill>
                  <a:schemeClr val="tx1">
                    <a:lumMod val="65000"/>
                    <a:lumOff val="35000"/>
                  </a:schemeClr>
                </a:solidFill>
              </a:defRPr>
            </a:lvl3pPr>
            <a:lvl4pPr>
              <a:buClr>
                <a:srgbClr val="EDC328"/>
              </a:buClr>
              <a:defRPr>
                <a:solidFill>
                  <a:schemeClr val="tx1">
                    <a:lumMod val="65000"/>
                    <a:lumOff val="35000"/>
                  </a:schemeClr>
                </a:solidFill>
              </a:defRPr>
            </a:lvl4pPr>
            <a:lvl5pPr>
              <a:buClr>
                <a:srgbClr val="EDC328"/>
              </a:buCl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1"/>
          </p:nvPr>
        </p:nvSpPr>
        <p:spPr>
          <a:xfrm>
            <a:off x="4662152" y="1615210"/>
            <a:ext cx="4024648" cy="2321791"/>
          </a:xfrm>
        </p:spPr>
        <p:txBody>
          <a:bodyPr/>
          <a:lstStyle>
            <a:lvl1pPr>
              <a:buClr>
                <a:srgbClr val="EDC328"/>
              </a:buClr>
              <a:defRPr>
                <a:solidFill>
                  <a:schemeClr val="tx1">
                    <a:lumMod val="65000"/>
                    <a:lumOff val="35000"/>
                  </a:schemeClr>
                </a:solidFill>
              </a:defRPr>
            </a:lvl1pPr>
            <a:lvl2pPr>
              <a:buClr>
                <a:srgbClr val="EDC328"/>
              </a:buClr>
              <a:defRPr>
                <a:solidFill>
                  <a:schemeClr val="tx1">
                    <a:lumMod val="65000"/>
                    <a:lumOff val="35000"/>
                  </a:schemeClr>
                </a:solidFill>
              </a:defRPr>
            </a:lvl2pPr>
            <a:lvl3pPr>
              <a:buClr>
                <a:srgbClr val="EDC328"/>
              </a:buClr>
              <a:defRPr>
                <a:solidFill>
                  <a:schemeClr val="tx1">
                    <a:lumMod val="65000"/>
                    <a:lumOff val="35000"/>
                  </a:schemeClr>
                </a:solidFill>
              </a:defRPr>
            </a:lvl3pPr>
            <a:lvl4pPr>
              <a:buClr>
                <a:srgbClr val="EDC328"/>
              </a:buClr>
              <a:defRPr>
                <a:solidFill>
                  <a:schemeClr val="tx1">
                    <a:lumMod val="65000"/>
                    <a:lumOff val="35000"/>
                  </a:schemeClr>
                </a:solidFill>
              </a:defRPr>
            </a:lvl4pPr>
            <a:lvl5pPr>
              <a:buClr>
                <a:srgbClr val="EDC328"/>
              </a:buCl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
        <p:nvSpPr>
          <p:cNvPr id="11" name="Text Placeholder 5"/>
          <p:cNvSpPr>
            <a:spLocks noGrp="1"/>
          </p:cNvSpPr>
          <p:nvPr>
            <p:ph type="body" sz="quarter" idx="10"/>
          </p:nvPr>
        </p:nvSpPr>
        <p:spPr>
          <a:xfrm>
            <a:off x="457200" y="4124363"/>
            <a:ext cx="8229600" cy="379412"/>
          </a:xfrm>
        </p:spPr>
        <p:txBody>
          <a:bodyPr/>
          <a:lstStyle>
            <a:lvl1pPr algn="ctr">
              <a:defRPr sz="1800">
                <a:solidFill>
                  <a:schemeClr val="bg2"/>
                </a:solidFill>
              </a:defRPr>
            </a:lvl1pPr>
          </a:lstStyle>
          <a:p>
            <a:pPr lvl="0"/>
            <a:r>
              <a:rPr lang="en-US" dirty="0"/>
              <a:t>Edit Master text styles</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
        <p:nvSpPr>
          <p:cNvPr id="8" name="Text Placeholder 5"/>
          <p:cNvSpPr>
            <a:spLocks noGrp="1"/>
          </p:cNvSpPr>
          <p:nvPr>
            <p:ph type="body" sz="quarter" idx="10"/>
          </p:nvPr>
        </p:nvSpPr>
        <p:spPr>
          <a:xfrm>
            <a:off x="457200" y="4124363"/>
            <a:ext cx="8229600" cy="379412"/>
          </a:xfrm>
        </p:spPr>
        <p:txBody>
          <a:bodyPr/>
          <a:lstStyle>
            <a:lvl1pPr algn="ctr">
              <a:defRPr sz="1800">
                <a:solidFill>
                  <a:schemeClr val="bg2"/>
                </a:solidFill>
              </a:defRPr>
            </a:lvl1pPr>
          </a:lstStyle>
          <a:p>
            <a:pPr lvl="0"/>
            <a:r>
              <a:rPr lang="en-US" dirty="0"/>
              <a:t>Edit Master text styles</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grpSp>
        <p:nvGrpSpPr>
          <p:cNvPr id="17" name="Group 16"/>
          <p:cNvGrpSpPr/>
          <p:nvPr userDrawn="1"/>
        </p:nvGrpSpPr>
        <p:grpSpPr>
          <a:xfrm>
            <a:off x="0" y="4788447"/>
            <a:ext cx="9144000" cy="355053"/>
            <a:chOff x="0" y="4788447"/>
            <a:chExt cx="9144000" cy="355053"/>
          </a:xfrm>
        </p:grpSpPr>
        <p:sp>
          <p:nvSpPr>
            <p:cNvPr id="18" name="Rechteck 6"/>
            <p:cNvSpPr/>
            <p:nvPr userDrawn="1"/>
          </p:nvSpPr>
          <p:spPr>
            <a:xfrm>
              <a:off x="0" y="4788447"/>
              <a:ext cx="9144000" cy="355053"/>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400" dirty="0"/>
            </a:p>
          </p:txBody>
        </p:sp>
        <p:pic>
          <p:nvPicPr>
            <p:cNvPr id="19" name="Bild 6" descr="dormakaba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3423" y="4916771"/>
              <a:ext cx="923377" cy="98405"/>
            </a:xfrm>
            <a:prstGeom prst="rect">
              <a:avLst/>
            </a:prstGeom>
          </p:spPr>
        </p:pic>
      </p:grpSp>
      <p:sp>
        <p:nvSpPr>
          <p:cNvPr id="9" name="Rectangle 8"/>
          <p:cNvSpPr/>
          <p:nvPr userDrawn="1"/>
        </p:nvSpPr>
        <p:spPr>
          <a:xfrm>
            <a:off x="-15394" y="1"/>
            <a:ext cx="9197879" cy="4787726"/>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a:p>
        </p:txBody>
      </p:sp>
      <p:sp>
        <p:nvSpPr>
          <p:cNvPr id="13" name="Title 1"/>
          <p:cNvSpPr>
            <a:spLocks noGrp="1"/>
          </p:cNvSpPr>
          <p:nvPr>
            <p:ph type="ctrTitle"/>
          </p:nvPr>
        </p:nvSpPr>
        <p:spPr>
          <a:xfrm>
            <a:off x="457200" y="1715441"/>
            <a:ext cx="7772400" cy="609014"/>
          </a:xfrm>
        </p:spPr>
        <p:txBody>
          <a:bodyPr lIns="0" anchor="t" anchorCtr="0">
            <a:noAutofit/>
          </a:bodyPr>
          <a:lstStyle>
            <a:lvl1pPr algn="l">
              <a:defRPr sz="3600">
                <a:solidFill>
                  <a:schemeClr val="bg1"/>
                </a:solidFill>
              </a:defRPr>
            </a:lvl1pPr>
          </a:lstStyle>
          <a:p>
            <a:r>
              <a:rPr lang="en-US" dirty="0"/>
              <a:t>Click to edit Master title style</a:t>
            </a:r>
          </a:p>
        </p:txBody>
      </p:sp>
      <p:sp>
        <p:nvSpPr>
          <p:cNvPr id="14" name="Subtitle 2"/>
          <p:cNvSpPr>
            <a:spLocks noGrp="1"/>
          </p:cNvSpPr>
          <p:nvPr>
            <p:ph type="subTitle" idx="1"/>
          </p:nvPr>
        </p:nvSpPr>
        <p:spPr>
          <a:xfrm>
            <a:off x="457200" y="2332416"/>
            <a:ext cx="6400800" cy="527675"/>
          </a:xfrm>
        </p:spPr>
        <p:txBody>
          <a:bodyPr lIns="0" rIns="0">
            <a:noAutofit/>
          </a:bodyPr>
          <a:lstStyle>
            <a:lvl1pPr marL="0" indent="0" algn="l">
              <a:buNone/>
              <a:defRPr sz="1500">
                <a:solidFill>
                  <a:schemeClr val="tx2"/>
                </a:solidFill>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pic>
        <p:nvPicPr>
          <p:cNvPr id="2" name="Picture 1"/>
          <p:cNvPicPr>
            <a:picLocks noChangeAspect="1"/>
          </p:cNvPicPr>
          <p:nvPr userDrawn="1"/>
        </p:nvPicPr>
        <p:blipFill>
          <a:blip r:embed="rId3"/>
          <a:stretch>
            <a:fillRect/>
          </a:stretch>
        </p:blipFill>
        <p:spPr>
          <a:xfrm>
            <a:off x="492368" y="307434"/>
            <a:ext cx="1333500" cy="209550"/>
          </a:xfrm>
          <a:prstGeom prst="rect">
            <a:avLst/>
          </a:prstGeom>
        </p:spPr>
      </p:pic>
      <p:sp>
        <p:nvSpPr>
          <p:cNvPr id="16"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Divider">
    <p:spTree>
      <p:nvGrpSpPr>
        <p:cNvPr id="1" name=""/>
        <p:cNvGrpSpPr/>
        <p:nvPr/>
      </p:nvGrpSpPr>
      <p:grpSpPr>
        <a:xfrm>
          <a:off x="0" y="0"/>
          <a:ext cx="0" cy="0"/>
          <a:chOff x="0" y="0"/>
          <a:chExt cx="0" cy="0"/>
        </a:xfrm>
      </p:grpSpPr>
      <p:grpSp>
        <p:nvGrpSpPr>
          <p:cNvPr id="18" name="Group 17"/>
          <p:cNvGrpSpPr/>
          <p:nvPr userDrawn="1"/>
        </p:nvGrpSpPr>
        <p:grpSpPr>
          <a:xfrm>
            <a:off x="0" y="4788447"/>
            <a:ext cx="9144000" cy="355053"/>
            <a:chOff x="0" y="4788447"/>
            <a:chExt cx="9144000" cy="355053"/>
          </a:xfrm>
        </p:grpSpPr>
        <p:sp>
          <p:nvSpPr>
            <p:cNvPr id="19" name="Rechteck 6"/>
            <p:cNvSpPr/>
            <p:nvPr userDrawn="1"/>
          </p:nvSpPr>
          <p:spPr>
            <a:xfrm>
              <a:off x="0" y="4788447"/>
              <a:ext cx="9144000" cy="355053"/>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400" dirty="0"/>
            </a:p>
          </p:txBody>
        </p:sp>
        <p:pic>
          <p:nvPicPr>
            <p:cNvPr id="20" name="Bild 6" descr="dormakaba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3423" y="4916771"/>
              <a:ext cx="923377" cy="98405"/>
            </a:xfrm>
            <a:prstGeom prst="rect">
              <a:avLst/>
            </a:prstGeom>
          </p:spPr>
        </p:pic>
      </p:grpSp>
      <p:sp>
        <p:nvSpPr>
          <p:cNvPr id="9" name="Rectangle 8"/>
          <p:cNvSpPr/>
          <p:nvPr userDrawn="1"/>
        </p:nvSpPr>
        <p:spPr>
          <a:xfrm>
            <a:off x="-15394" y="1"/>
            <a:ext cx="9197879" cy="47877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a:p>
        </p:txBody>
      </p:sp>
      <p:sp>
        <p:nvSpPr>
          <p:cNvPr id="13" name="Title 1"/>
          <p:cNvSpPr>
            <a:spLocks noGrp="1"/>
          </p:cNvSpPr>
          <p:nvPr>
            <p:ph type="ctrTitle"/>
          </p:nvPr>
        </p:nvSpPr>
        <p:spPr>
          <a:xfrm>
            <a:off x="457200" y="1715441"/>
            <a:ext cx="7772400" cy="609014"/>
          </a:xfrm>
        </p:spPr>
        <p:txBody>
          <a:bodyPr lIns="0" anchor="t" anchorCtr="0">
            <a:noAutofit/>
          </a:bodyPr>
          <a:lstStyle>
            <a:lvl1pPr algn="l">
              <a:defRPr sz="3600">
                <a:solidFill>
                  <a:schemeClr val="tx1"/>
                </a:solidFill>
              </a:defRPr>
            </a:lvl1pPr>
          </a:lstStyle>
          <a:p>
            <a:r>
              <a:rPr lang="en-US" dirty="0"/>
              <a:t>Click to edit Master title style</a:t>
            </a:r>
          </a:p>
        </p:txBody>
      </p:sp>
      <p:sp>
        <p:nvSpPr>
          <p:cNvPr id="14" name="Subtitle 2"/>
          <p:cNvSpPr>
            <a:spLocks noGrp="1"/>
          </p:cNvSpPr>
          <p:nvPr>
            <p:ph type="subTitle" idx="1"/>
          </p:nvPr>
        </p:nvSpPr>
        <p:spPr>
          <a:xfrm>
            <a:off x="457200" y="2332416"/>
            <a:ext cx="6400800" cy="527675"/>
          </a:xfrm>
        </p:spPr>
        <p:txBody>
          <a:bodyPr lIns="0" rIns="0">
            <a:noAutofit/>
          </a:bodyPr>
          <a:lstStyle>
            <a:lvl1pPr marL="0" indent="0" algn="l">
              <a:buNone/>
              <a:defRPr sz="1500">
                <a:solidFill>
                  <a:schemeClr val="bg2"/>
                </a:solidFill>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a:alphaModFix amt="5000"/>
          </a:blip>
          <a:stretch>
            <a:fillRect/>
          </a:stretch>
        </p:blipFill>
        <p:spPr>
          <a:xfrm>
            <a:off x="-77391" y="3342951"/>
            <a:ext cx="9457944" cy="1473200"/>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8950" y="307434"/>
            <a:ext cx="1345311" cy="209550"/>
          </a:xfrm>
          <a:prstGeom prst="rect">
            <a:avLst/>
          </a:prstGeom>
        </p:spPr>
      </p:pic>
      <p:sp>
        <p:nvSpPr>
          <p:cNvPr id="17"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9" name="Rectangle 8"/>
          <p:cNvSpPr/>
          <p:nvPr userDrawn="1"/>
        </p:nvSpPr>
        <p:spPr>
          <a:xfrm>
            <a:off x="1" y="4030134"/>
            <a:ext cx="9143999" cy="7589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a:p>
        </p:txBody>
      </p:sp>
      <p:sp>
        <p:nvSpPr>
          <p:cNvPr id="2" name="Title 1"/>
          <p:cNvSpPr>
            <a:spLocks noGrp="1"/>
          </p:cNvSpPr>
          <p:nvPr>
            <p:ph type="ctrTitle"/>
          </p:nvPr>
        </p:nvSpPr>
        <p:spPr>
          <a:xfrm>
            <a:off x="457200" y="1715441"/>
            <a:ext cx="7772400" cy="609014"/>
          </a:xfrm>
        </p:spPr>
        <p:txBody>
          <a:bodyPr lIns="0" anchor="t" anchorCtr="0">
            <a:noAutofit/>
          </a:bodyPr>
          <a:lstStyle>
            <a:lvl1pPr algn="l">
              <a:defRPr sz="3600">
                <a:solidFill>
                  <a:srgbClr val="EDC328"/>
                </a:solidFill>
              </a:defRPr>
            </a:lvl1pPr>
          </a:lstStyle>
          <a:p>
            <a:r>
              <a:rPr lang="en-US" dirty="0"/>
              <a:t>Click to edit Master title style</a:t>
            </a:r>
          </a:p>
        </p:txBody>
      </p:sp>
      <p:sp>
        <p:nvSpPr>
          <p:cNvPr id="3" name="Subtitle 2"/>
          <p:cNvSpPr>
            <a:spLocks noGrp="1"/>
          </p:cNvSpPr>
          <p:nvPr>
            <p:ph type="subTitle" idx="1"/>
          </p:nvPr>
        </p:nvSpPr>
        <p:spPr>
          <a:xfrm>
            <a:off x="457200" y="2332416"/>
            <a:ext cx="6400800" cy="527675"/>
          </a:xfrm>
        </p:spPr>
        <p:txBody>
          <a:bodyPr lIns="0" rIns="0">
            <a:noAutofit/>
          </a:bodyPr>
          <a:lstStyle>
            <a:lvl1pPr marL="0" indent="0" algn="l">
              <a:buNone/>
              <a:defRPr sz="1500">
                <a:solidFill>
                  <a:schemeClr val="tx1">
                    <a:lumMod val="65000"/>
                    <a:lumOff val="35000"/>
                  </a:schemeClr>
                </a:solidFill>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sp>
        <p:nvSpPr>
          <p:cNvPr id="15"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1" y="261715"/>
            <a:ext cx="1152525" cy="305943"/>
          </a:xfrm>
          <a:prstGeom prst="rect">
            <a:avLst/>
          </a:prstGeom>
        </p:spPr>
      </p:pic>
      <p:grpSp>
        <p:nvGrpSpPr>
          <p:cNvPr id="20" name="Group 19"/>
          <p:cNvGrpSpPr/>
          <p:nvPr userDrawn="1"/>
        </p:nvGrpSpPr>
        <p:grpSpPr>
          <a:xfrm>
            <a:off x="0" y="4788447"/>
            <a:ext cx="9144000" cy="355053"/>
            <a:chOff x="0" y="4788447"/>
            <a:chExt cx="9144000" cy="355053"/>
          </a:xfrm>
        </p:grpSpPr>
        <p:sp>
          <p:nvSpPr>
            <p:cNvPr id="21" name="Rechteck 6"/>
            <p:cNvSpPr/>
            <p:nvPr userDrawn="1"/>
          </p:nvSpPr>
          <p:spPr>
            <a:xfrm>
              <a:off x="0" y="4788447"/>
              <a:ext cx="9144000" cy="355053"/>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400" dirty="0"/>
            </a:p>
          </p:txBody>
        </p:sp>
        <p:pic>
          <p:nvPicPr>
            <p:cNvPr id="24" name="Bild 6" descr="dormakaba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63423" y="4916771"/>
              <a:ext cx="923377" cy="98405"/>
            </a:xfrm>
            <a:prstGeom prst="rect">
              <a:avLst/>
            </a:prstGeom>
          </p:spPr>
        </p:pic>
      </p:gr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
        <p:nvSpPr>
          <p:cNvPr id="7" name="Text Placeholder 5"/>
          <p:cNvSpPr>
            <a:spLocks noGrp="1"/>
          </p:cNvSpPr>
          <p:nvPr>
            <p:ph type="body" sz="quarter" idx="10"/>
          </p:nvPr>
        </p:nvSpPr>
        <p:spPr>
          <a:xfrm>
            <a:off x="457200" y="4124363"/>
            <a:ext cx="8229600" cy="379412"/>
          </a:xfrm>
        </p:spPr>
        <p:txBody>
          <a:bodyPr/>
          <a:lstStyle>
            <a:lvl1pPr algn="ctr">
              <a:defRPr sz="1800">
                <a:solidFill>
                  <a:schemeClr val="bg2"/>
                </a:solidFill>
              </a:defRPr>
            </a:lvl1pPr>
          </a:lstStyle>
          <a:p>
            <a:pPr lvl="0"/>
            <a:r>
              <a:rPr lang="en-US" dirty="0"/>
              <a:t>Edit Master text styles</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grpSp>
        <p:nvGrpSpPr>
          <p:cNvPr id="9" name="Group 8"/>
          <p:cNvGrpSpPr/>
          <p:nvPr userDrawn="1"/>
        </p:nvGrpSpPr>
        <p:grpSpPr>
          <a:xfrm>
            <a:off x="0" y="4788447"/>
            <a:ext cx="9144000" cy="355053"/>
            <a:chOff x="0" y="4788447"/>
            <a:chExt cx="9144000" cy="355053"/>
          </a:xfrm>
        </p:grpSpPr>
        <p:sp>
          <p:nvSpPr>
            <p:cNvPr id="12" name="Rechteck 6"/>
            <p:cNvSpPr/>
            <p:nvPr userDrawn="1"/>
          </p:nvSpPr>
          <p:spPr>
            <a:xfrm>
              <a:off x="0" y="4788447"/>
              <a:ext cx="9144000" cy="355053"/>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400" dirty="0"/>
            </a:p>
          </p:txBody>
        </p:sp>
        <p:pic>
          <p:nvPicPr>
            <p:cNvPr id="13" name="Bild 6" descr="dormakaba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3423" y="4916771"/>
              <a:ext cx="923377" cy="98405"/>
            </a:xfrm>
            <a:prstGeom prst="rect">
              <a:avLst/>
            </a:prstGeom>
          </p:spPr>
        </p:pic>
      </p:grpSp>
      <p:sp>
        <p:nvSpPr>
          <p:cNvPr id="10" name="Rechteck 6"/>
          <p:cNvSpPr/>
          <p:nvPr userDrawn="1"/>
        </p:nvSpPr>
        <p:spPr>
          <a:xfrm>
            <a:off x="0" y="0"/>
            <a:ext cx="9144000" cy="478844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de-DE" sz="1400" dirty="0"/>
          </a:p>
        </p:txBody>
      </p:sp>
      <p:sp>
        <p:nvSpPr>
          <p:cNvPr id="8" name="Footer Placeholder 10"/>
          <p:cNvSpPr txBox="1">
            <a:spLocks/>
          </p:cNvSpPr>
          <p:nvPr userDrawn="1"/>
        </p:nvSpPr>
        <p:spPr>
          <a:xfrm>
            <a:off x="3022601" y="2729073"/>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t>SIMPLY INNOVATIVE. SIMPLY STANLEY.</a:t>
            </a:r>
          </a:p>
        </p:txBody>
      </p:sp>
      <p:sp>
        <p:nvSpPr>
          <p:cNvPr id="2" name="TextBox 1"/>
          <p:cNvSpPr txBox="1"/>
          <p:nvPr userDrawn="1"/>
        </p:nvSpPr>
        <p:spPr>
          <a:xfrm>
            <a:off x="218441" y="3977462"/>
            <a:ext cx="8707119" cy="784840"/>
          </a:xfrm>
          <a:prstGeom prst="rect">
            <a:avLst/>
          </a:prstGeom>
          <a:noFill/>
        </p:spPr>
        <p:txBody>
          <a:bodyPr wrap="square" lIns="68589" tIns="34295" rIns="68589" bIns="34295" rtlCol="0">
            <a:spAutoFit/>
          </a:bodyPr>
          <a:lstStyle/>
          <a:p>
            <a:pPr algn="ctr"/>
            <a:r>
              <a:rPr lang="en-US" sz="1100" b="1" dirty="0">
                <a:solidFill>
                  <a:srgbClr val="FFFFFF"/>
                </a:solidFill>
              </a:rPr>
              <a:t>STANLEY</a:t>
            </a:r>
            <a:r>
              <a:rPr lang="en-US" sz="1100" b="1" baseline="0" dirty="0">
                <a:solidFill>
                  <a:srgbClr val="FFFFFF"/>
                </a:solidFill>
              </a:rPr>
              <a:t> is</a:t>
            </a:r>
            <a:r>
              <a:rPr lang="en-US" sz="1100" b="1" dirty="0">
                <a:solidFill>
                  <a:srgbClr val="FFFFFF"/>
                </a:solidFill>
              </a:rPr>
              <a:t> proud to contribute to the </a:t>
            </a:r>
            <a:r>
              <a:rPr lang="en-US" sz="1100" b="1" dirty="0" err="1">
                <a:solidFill>
                  <a:srgbClr val="FFFFFF"/>
                </a:solidFill>
              </a:rPr>
              <a:t>dormakaba</a:t>
            </a:r>
            <a:r>
              <a:rPr lang="en-US" sz="1100" b="1" dirty="0">
                <a:solidFill>
                  <a:srgbClr val="FFFFFF"/>
                </a:solidFill>
              </a:rPr>
              <a:t> portfolio</a:t>
            </a:r>
            <a:br>
              <a:rPr lang="en-US" sz="1100" b="1" dirty="0">
                <a:solidFill>
                  <a:srgbClr val="FFFFFF"/>
                </a:solidFill>
              </a:rPr>
            </a:br>
            <a:r>
              <a:rPr lang="en-US" sz="1100" b="1" dirty="0">
                <a:solidFill>
                  <a:srgbClr val="FFFFFF"/>
                </a:solidFill>
              </a:rPr>
              <a:t>of mechanical and electronic access control solutions.</a:t>
            </a:r>
          </a:p>
          <a:p>
            <a:pPr algn="ctr">
              <a:spcAft>
                <a:spcPts val="900"/>
              </a:spcAft>
            </a:pPr>
            <a:endParaRPr lang="en-US" sz="1100" b="1" dirty="0">
              <a:solidFill>
                <a:srgbClr val="FFFFFF"/>
              </a:solidFill>
            </a:endParaRPr>
          </a:p>
          <a:p>
            <a:pPr algn="ctr"/>
            <a:r>
              <a:rPr lang="en-US" sz="600" b="0" i="0" u="none" strike="noStrike" kern="1200" baseline="0" dirty="0">
                <a:solidFill>
                  <a:schemeClr val="bg2"/>
                </a:solidFill>
                <a:latin typeface="+mn-lt"/>
                <a:ea typeface="+mn-ea"/>
                <a:cs typeface="+mn-cs"/>
              </a:rPr>
              <a:t>© 2017 Stanley Black &amp; Decker, Inc. STANLEY</a:t>
            </a:r>
            <a:r>
              <a:rPr lang="en-US" sz="600" b="0" i="0" u="none" strike="noStrike" kern="1200" baseline="30000" dirty="0">
                <a:solidFill>
                  <a:schemeClr val="bg2"/>
                </a:solidFill>
                <a:latin typeface="+mn-lt"/>
                <a:ea typeface="+mn-ea"/>
                <a:cs typeface="+mn-cs"/>
              </a:rPr>
              <a:t>®</a:t>
            </a:r>
            <a:r>
              <a:rPr lang="en-US" sz="600" b="0" i="0" u="none" strike="noStrike" kern="1200" baseline="0" dirty="0">
                <a:solidFill>
                  <a:schemeClr val="bg2"/>
                </a:solidFill>
                <a:latin typeface="+mn-lt"/>
                <a:ea typeface="+mn-ea"/>
                <a:cs typeface="+mn-cs"/>
              </a:rPr>
              <a:t> and the STANLEY</a:t>
            </a:r>
            <a:r>
              <a:rPr lang="en-US" sz="600" b="0" i="0" u="none" strike="noStrike" kern="1200" baseline="30000" dirty="0">
                <a:solidFill>
                  <a:schemeClr val="bg2"/>
                </a:solidFill>
                <a:latin typeface="+mn-lt"/>
                <a:ea typeface="+mn-ea"/>
                <a:cs typeface="+mn-cs"/>
              </a:rPr>
              <a:t>®</a:t>
            </a:r>
            <a:r>
              <a:rPr lang="en-US" sz="600" b="0" i="0" u="none" strike="noStrike" kern="1200" baseline="0" dirty="0">
                <a:solidFill>
                  <a:schemeClr val="bg2"/>
                </a:solidFill>
                <a:latin typeface="+mn-lt"/>
                <a:ea typeface="+mn-ea"/>
                <a:cs typeface="+mn-cs"/>
              </a:rPr>
              <a:t> Notched Rectangle logo are registered trademarks of Stanley Black &amp; Decker Inc. or one of its affiliates, and are used under license.</a:t>
            </a:r>
            <a:r>
              <a:rPr lang="en-US" sz="600" b="1" dirty="0">
                <a:solidFill>
                  <a:schemeClr val="bg2"/>
                </a:solidFill>
              </a:rPr>
              <a:t> </a:t>
            </a:r>
          </a:p>
        </p:txBody>
      </p:sp>
      <p:pic>
        <p:nvPicPr>
          <p:cNvPr id="5" name="Picture 4"/>
          <p:cNvPicPr>
            <a:picLocks noChangeAspect="1"/>
          </p:cNvPicPr>
          <p:nvPr userDrawn="1"/>
        </p:nvPicPr>
        <p:blipFill>
          <a:blip r:embed="rId3"/>
          <a:stretch>
            <a:fillRect/>
          </a:stretch>
        </p:blipFill>
        <p:spPr>
          <a:xfrm>
            <a:off x="3043238" y="1998345"/>
            <a:ext cx="3057525" cy="476250"/>
          </a:xfrm>
          <a:prstGeom prst="rect">
            <a:avLst/>
          </a:prstGeom>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57200" y="1530540"/>
            <a:ext cx="8228361" cy="2310245"/>
          </a:xfrm>
        </p:spPr>
        <p:txBody>
          <a:bodyPr/>
          <a:lstStyle>
            <a:lvl1pPr>
              <a:buClr>
                <a:schemeClr val="tx2"/>
              </a:buCl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0"/>
          </p:nvPr>
        </p:nvSpPr>
        <p:spPr>
          <a:xfrm>
            <a:off x="213360" y="4124363"/>
            <a:ext cx="8229600" cy="379412"/>
          </a:xfrm>
        </p:spPr>
        <p:txBody>
          <a:bodyPr/>
          <a:lstStyle>
            <a:lvl1pPr algn="l">
              <a:defRPr sz="180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1097744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8874"/>
            <a:ext cx="8229600" cy="1490006"/>
          </a:xfrm>
        </p:spPr>
        <p:txBody>
          <a:bodyPr/>
          <a:lstStyle>
            <a:lvl1pPr>
              <a:spcAft>
                <a:spcPts val="1200"/>
              </a:spcAft>
              <a:defRPr sz="1900">
                <a:solidFill>
                  <a:schemeClr val="tx1">
                    <a:lumMod val="65000"/>
                    <a:lumOff val="35000"/>
                  </a:schemeClr>
                </a:solidFill>
              </a:defRPr>
            </a:lvl1pPr>
          </a:lstStyle>
          <a:p>
            <a:endParaRPr lang="en-US" dirty="0"/>
          </a:p>
        </p:txBody>
      </p:sp>
      <p:sp>
        <p:nvSpPr>
          <p:cNvPr id="5" name="Text Placeholder 5"/>
          <p:cNvSpPr>
            <a:spLocks noGrp="1"/>
          </p:cNvSpPr>
          <p:nvPr>
            <p:ph type="body" sz="quarter" idx="10"/>
          </p:nvPr>
        </p:nvSpPr>
        <p:spPr>
          <a:xfrm>
            <a:off x="213360" y="4124363"/>
            <a:ext cx="8229600" cy="379412"/>
          </a:xfrm>
        </p:spPr>
        <p:txBody>
          <a:bodyPr/>
          <a:lstStyle>
            <a:lvl1pPr algn="l">
              <a:defRPr sz="1800">
                <a:solidFill>
                  <a:schemeClr val="bg2"/>
                </a:solidFill>
              </a:defRPr>
            </a:lvl1pPr>
          </a:lstStyle>
          <a:p>
            <a:pPr lvl="0"/>
            <a:r>
              <a:rPr lang="en-US" dirty="0"/>
              <a:t>Edit Master text styles</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530540"/>
            <a:ext cx="2752436" cy="2327564"/>
          </a:xfrm>
        </p:spPr>
        <p:txBody>
          <a:bodyPr/>
          <a:lstStyle>
            <a:lvl1pPr>
              <a:buClr>
                <a:srgbClr val="EDC328"/>
              </a:buCl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3"/>
          </p:nvPr>
        </p:nvSpPr>
        <p:spPr>
          <a:xfrm>
            <a:off x="3332789" y="1530539"/>
            <a:ext cx="5354011" cy="2327564"/>
          </a:xfrm>
          <a:solidFill>
            <a:schemeClr val="bg1">
              <a:lumMod val="85000"/>
            </a:schemeClr>
          </a:solidFill>
        </p:spPr>
        <p:txBody>
          <a:bodyPr/>
          <a:lstStyle>
            <a:lvl1pPr marL="0" indent="0">
              <a:buNone/>
              <a:defRPr/>
            </a:lvl1pPr>
          </a:lstStyle>
          <a:p>
            <a:r>
              <a:rPr lang="en-US" dirty="0"/>
              <a:t>Click icon to add picture</a:t>
            </a:r>
          </a:p>
        </p:txBody>
      </p:sp>
      <p:sp>
        <p:nvSpPr>
          <p:cNvPr id="10" name="Text Placeholder 5"/>
          <p:cNvSpPr>
            <a:spLocks noGrp="1"/>
          </p:cNvSpPr>
          <p:nvPr>
            <p:ph type="body" sz="quarter" idx="10"/>
          </p:nvPr>
        </p:nvSpPr>
        <p:spPr>
          <a:xfrm>
            <a:off x="213360" y="4124363"/>
            <a:ext cx="8229600" cy="379412"/>
          </a:xfrm>
        </p:spPr>
        <p:txBody>
          <a:bodyPr/>
          <a:lstStyle>
            <a:lvl1pPr algn="l">
              <a:defRPr sz="180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1097744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0" name="Picture Placeholder 7"/>
          <p:cNvSpPr>
            <a:spLocks noGrp="1"/>
          </p:cNvSpPr>
          <p:nvPr>
            <p:ph type="pic" sz="quarter" idx="13"/>
          </p:nvPr>
        </p:nvSpPr>
        <p:spPr>
          <a:xfrm>
            <a:off x="4876800" y="0"/>
            <a:ext cx="4267200" cy="4047067"/>
          </a:xfrm>
          <a:solidFill>
            <a:schemeClr val="bg1">
              <a:lumMod val="85000"/>
            </a:schemeClr>
          </a:solidFill>
        </p:spPr>
        <p:txBody>
          <a:bodyPr/>
          <a:lstStyle>
            <a:lvl1pPr marL="0" indent="0">
              <a:buNone/>
              <a:defRPr/>
            </a:lvl1pPr>
          </a:lstStyle>
          <a:p>
            <a:r>
              <a:rPr lang="en-US" dirty="0"/>
              <a:t>Click icon to add picture</a:t>
            </a:r>
          </a:p>
        </p:txBody>
      </p:sp>
      <p:sp>
        <p:nvSpPr>
          <p:cNvPr id="11" name="Content Placeholder 2"/>
          <p:cNvSpPr>
            <a:spLocks noGrp="1"/>
          </p:cNvSpPr>
          <p:nvPr>
            <p:ph idx="14"/>
          </p:nvPr>
        </p:nvSpPr>
        <p:spPr>
          <a:xfrm>
            <a:off x="457201" y="1331095"/>
            <a:ext cx="4233332" cy="2310245"/>
          </a:xfrm>
        </p:spPr>
        <p:txBody>
          <a:bodyPr/>
          <a:lstStyle>
            <a:lvl1pPr>
              <a:defRPr>
                <a:solidFill>
                  <a:schemeClr val="tx1">
                    <a:lumMod val="65000"/>
                    <a:lumOff val="35000"/>
                  </a:schemeClr>
                </a:solidFill>
              </a:defRPr>
            </a:lvl1pPr>
          </a:lstStyle>
          <a:p>
            <a:r>
              <a:rPr lang="en-US" b="1" dirty="0" smtClean="0"/>
              <a:t>Intruder </a:t>
            </a:r>
            <a:r>
              <a:rPr lang="en-US" b="1" dirty="0"/>
              <a:t>function option</a:t>
            </a:r>
            <a:r>
              <a:rPr lang="en-US" dirty="0"/>
              <a:t> to secure classroom doors quickly from the inside during an emergency</a:t>
            </a:r>
          </a:p>
          <a:p>
            <a:r>
              <a:rPr lang="en-US" b="1" dirty="0" smtClean="0"/>
              <a:t>Low </a:t>
            </a:r>
            <a:r>
              <a:rPr lang="en-US" b="1" dirty="0"/>
              <a:t>profile rose design</a:t>
            </a:r>
            <a:r>
              <a:rPr lang="en-US" dirty="0"/>
              <a:t> offers a simple, sleek aesthetic style</a:t>
            </a:r>
          </a:p>
          <a:p>
            <a:endParaRPr lang="en-US" dirty="0"/>
          </a:p>
        </p:txBody>
      </p:sp>
      <p:sp>
        <p:nvSpPr>
          <p:cNvPr id="8" name="Text Placeholder 5"/>
          <p:cNvSpPr>
            <a:spLocks noGrp="1"/>
          </p:cNvSpPr>
          <p:nvPr>
            <p:ph type="body" sz="quarter" idx="10"/>
          </p:nvPr>
        </p:nvSpPr>
        <p:spPr>
          <a:xfrm>
            <a:off x="213360" y="4124363"/>
            <a:ext cx="8229600" cy="379412"/>
          </a:xfrm>
        </p:spPr>
        <p:txBody>
          <a:bodyPr/>
          <a:lstStyle>
            <a:lvl1pPr algn="l">
              <a:defRPr sz="1800">
                <a:solidFill>
                  <a:schemeClr val="bg2"/>
                </a:solidFill>
              </a:defRPr>
            </a:lvl1pPr>
          </a:lstStyle>
          <a:p>
            <a:pPr lvl="0"/>
            <a:r>
              <a:rPr lang="en-US" dirty="0"/>
              <a:t>Edit Master text styles</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2"/>
          <p:cNvSpPr>
            <a:spLocks noGrp="1"/>
          </p:cNvSpPr>
          <p:nvPr>
            <p:ph idx="1"/>
          </p:nvPr>
        </p:nvSpPr>
        <p:spPr>
          <a:xfrm>
            <a:off x="457200" y="1530540"/>
            <a:ext cx="4024648" cy="2321791"/>
          </a:xfrm>
        </p:spPr>
        <p:txBody>
          <a:bodyPr/>
          <a:lstStyle>
            <a:lvl1pPr>
              <a:buClr>
                <a:srgbClr val="FFCB23"/>
              </a:buClr>
              <a:defRPr>
                <a:solidFill>
                  <a:schemeClr val="tx1">
                    <a:lumMod val="65000"/>
                    <a:lumOff val="35000"/>
                  </a:schemeClr>
                </a:solidFill>
              </a:defRPr>
            </a:lvl1pPr>
            <a:lvl2pPr>
              <a:buClr>
                <a:srgbClr val="FFCB23"/>
              </a:buClr>
              <a:defRPr>
                <a:solidFill>
                  <a:schemeClr val="tx1">
                    <a:lumMod val="65000"/>
                    <a:lumOff val="35000"/>
                  </a:schemeClr>
                </a:solidFill>
              </a:defRPr>
            </a:lvl2pPr>
            <a:lvl3pPr>
              <a:buClr>
                <a:srgbClr val="FFCB23"/>
              </a:buClr>
              <a:defRPr>
                <a:solidFill>
                  <a:schemeClr val="tx1">
                    <a:lumMod val="65000"/>
                    <a:lumOff val="35000"/>
                  </a:schemeClr>
                </a:solidFill>
              </a:defRPr>
            </a:lvl3pPr>
            <a:lvl4pPr>
              <a:buClr>
                <a:srgbClr val="FFCB23"/>
              </a:buClr>
              <a:defRPr>
                <a:solidFill>
                  <a:schemeClr val="tx1">
                    <a:lumMod val="65000"/>
                    <a:lumOff val="35000"/>
                  </a:schemeClr>
                </a:solidFill>
              </a:defRPr>
            </a:lvl4pPr>
            <a:lvl5pPr>
              <a:buClr>
                <a:srgbClr val="FFCB23"/>
              </a:buCl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1"/>
          </p:nvPr>
        </p:nvSpPr>
        <p:spPr>
          <a:xfrm>
            <a:off x="4662152" y="1530540"/>
            <a:ext cx="4024648" cy="2321791"/>
          </a:xfrm>
        </p:spPr>
        <p:txBody>
          <a:bodyPr/>
          <a:lstStyle>
            <a:lvl1pPr>
              <a:buClr>
                <a:srgbClr val="FFCB23"/>
              </a:buClr>
              <a:defRPr>
                <a:solidFill>
                  <a:schemeClr val="tx1">
                    <a:lumMod val="65000"/>
                    <a:lumOff val="35000"/>
                  </a:schemeClr>
                </a:solidFill>
              </a:defRPr>
            </a:lvl1pPr>
            <a:lvl2pPr>
              <a:buClr>
                <a:srgbClr val="FFCB23"/>
              </a:buClr>
              <a:defRPr>
                <a:solidFill>
                  <a:schemeClr val="tx1">
                    <a:lumMod val="65000"/>
                    <a:lumOff val="35000"/>
                  </a:schemeClr>
                </a:solidFill>
              </a:defRPr>
            </a:lvl2pPr>
            <a:lvl3pPr>
              <a:buClr>
                <a:srgbClr val="FFCB23"/>
              </a:buClr>
              <a:defRPr>
                <a:solidFill>
                  <a:schemeClr val="tx1">
                    <a:lumMod val="65000"/>
                    <a:lumOff val="35000"/>
                  </a:schemeClr>
                </a:solidFill>
              </a:defRPr>
            </a:lvl3pPr>
            <a:lvl4pPr>
              <a:buClr>
                <a:srgbClr val="FFCB23"/>
              </a:buClr>
              <a:defRPr>
                <a:solidFill>
                  <a:schemeClr val="tx1">
                    <a:lumMod val="65000"/>
                    <a:lumOff val="35000"/>
                  </a:schemeClr>
                </a:solidFill>
              </a:defRPr>
            </a:lvl4pPr>
            <a:lvl5pPr>
              <a:buClr>
                <a:srgbClr val="FFCB23"/>
              </a:buCl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
        <p:nvSpPr>
          <p:cNvPr id="12" name="Slide Number Placeholder 5"/>
          <p:cNvSpPr>
            <a:spLocks noGrp="1"/>
          </p:cNvSpPr>
          <p:nvPr>
            <p:ph type="sldNum" sz="quarter" idx="4"/>
          </p:nvPr>
        </p:nvSpPr>
        <p:spPr>
          <a:xfrm>
            <a:off x="480002" y="4914901"/>
            <a:ext cx="1644363" cy="100276"/>
          </a:xfrm>
          <a:prstGeom prst="rect">
            <a:avLst/>
          </a:prstGeom>
        </p:spPr>
        <p:txBody>
          <a:bodyPr vert="horz" wrap="none" lIns="0" tIns="0" rIns="0" bIns="0" rtlCol="0" anchor="ctr">
            <a:noAutofit/>
          </a:bodyPr>
          <a:lstStyle>
            <a:lvl1pPr algn="l">
              <a:defRPr sz="600">
                <a:solidFill>
                  <a:srgbClr val="000000"/>
                </a:solidFill>
              </a:defRPr>
            </a:lvl1pPr>
          </a:lstStyle>
          <a:p>
            <a:fld id="{DF9B066C-E463-49E0-A8CE-0E7DC6E96069}" type="slidenum">
              <a:rPr lang="en-GB" b="1" smtClean="0"/>
              <a:pPr/>
              <a:t>‹#›</a:t>
            </a:fld>
            <a:r>
              <a:rPr lang="en-GB" b="1" dirty="0"/>
              <a:t>     </a:t>
            </a:r>
            <a:r>
              <a:rPr lang="en-GB" dirty="0"/>
              <a:t>|     </a:t>
            </a:r>
            <a:r>
              <a:rPr lang="en-US" dirty="0"/>
              <a:t>2/23/17</a:t>
            </a:r>
            <a:r>
              <a:rPr lang="en-GB" dirty="0"/>
              <a:t> </a:t>
            </a:r>
          </a:p>
        </p:txBody>
      </p:sp>
      <p:sp>
        <p:nvSpPr>
          <p:cNvPr id="11" name="Text Placeholder 5"/>
          <p:cNvSpPr>
            <a:spLocks noGrp="1"/>
          </p:cNvSpPr>
          <p:nvPr>
            <p:ph type="body" sz="quarter" idx="10"/>
          </p:nvPr>
        </p:nvSpPr>
        <p:spPr>
          <a:xfrm>
            <a:off x="213360" y="4124363"/>
            <a:ext cx="8229600" cy="379412"/>
          </a:xfrm>
        </p:spPr>
        <p:txBody>
          <a:bodyPr/>
          <a:lstStyle>
            <a:lvl1pPr algn="l">
              <a:defRPr sz="180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109774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
        <p:nvSpPr>
          <p:cNvPr id="6" name="Text Placeholder 5"/>
          <p:cNvSpPr>
            <a:spLocks noGrp="1"/>
          </p:cNvSpPr>
          <p:nvPr>
            <p:ph type="body" sz="quarter" idx="10"/>
          </p:nvPr>
        </p:nvSpPr>
        <p:spPr>
          <a:xfrm>
            <a:off x="213360" y="4124363"/>
            <a:ext cx="8229600" cy="379412"/>
          </a:xfrm>
        </p:spPr>
        <p:txBody>
          <a:bodyPr/>
          <a:lstStyle>
            <a:lvl1pPr algn="l">
              <a:defRPr sz="180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1097744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grpSp>
        <p:nvGrpSpPr>
          <p:cNvPr id="17" name="Group 16"/>
          <p:cNvGrpSpPr/>
          <p:nvPr userDrawn="1"/>
        </p:nvGrpSpPr>
        <p:grpSpPr>
          <a:xfrm>
            <a:off x="0" y="4788447"/>
            <a:ext cx="9144000" cy="355053"/>
            <a:chOff x="0" y="4788447"/>
            <a:chExt cx="9144000" cy="355053"/>
          </a:xfrm>
        </p:grpSpPr>
        <p:sp>
          <p:nvSpPr>
            <p:cNvPr id="18" name="Rechteck 6"/>
            <p:cNvSpPr/>
            <p:nvPr userDrawn="1"/>
          </p:nvSpPr>
          <p:spPr>
            <a:xfrm>
              <a:off x="0" y="4788447"/>
              <a:ext cx="9144000" cy="355053"/>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400" dirty="0"/>
            </a:p>
          </p:txBody>
        </p:sp>
        <p:pic>
          <p:nvPicPr>
            <p:cNvPr id="19" name="Bild 6" descr="dormakaba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3423" y="4916771"/>
              <a:ext cx="923377" cy="98405"/>
            </a:xfrm>
            <a:prstGeom prst="rect">
              <a:avLst/>
            </a:prstGeom>
          </p:spPr>
        </p:pic>
      </p:grpSp>
      <p:sp>
        <p:nvSpPr>
          <p:cNvPr id="9" name="Rectangle 8"/>
          <p:cNvSpPr/>
          <p:nvPr userDrawn="1"/>
        </p:nvSpPr>
        <p:spPr>
          <a:xfrm>
            <a:off x="-15394" y="1"/>
            <a:ext cx="9197879" cy="4787726"/>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a:p>
        </p:txBody>
      </p:sp>
      <p:sp>
        <p:nvSpPr>
          <p:cNvPr id="13" name="Title 1"/>
          <p:cNvSpPr>
            <a:spLocks noGrp="1"/>
          </p:cNvSpPr>
          <p:nvPr>
            <p:ph type="ctrTitle"/>
          </p:nvPr>
        </p:nvSpPr>
        <p:spPr>
          <a:xfrm>
            <a:off x="457200" y="1715441"/>
            <a:ext cx="7772400" cy="609014"/>
          </a:xfrm>
        </p:spPr>
        <p:txBody>
          <a:bodyPr lIns="0" anchor="t" anchorCtr="0">
            <a:noAutofit/>
          </a:bodyPr>
          <a:lstStyle>
            <a:lvl1pPr algn="l">
              <a:defRPr sz="3600">
                <a:solidFill>
                  <a:schemeClr val="bg1"/>
                </a:solidFill>
              </a:defRPr>
            </a:lvl1pPr>
          </a:lstStyle>
          <a:p>
            <a:r>
              <a:rPr lang="en-US" dirty="0"/>
              <a:t>Click to edit Master title style</a:t>
            </a:r>
          </a:p>
        </p:txBody>
      </p:sp>
      <p:sp>
        <p:nvSpPr>
          <p:cNvPr id="14" name="Subtitle 2"/>
          <p:cNvSpPr>
            <a:spLocks noGrp="1"/>
          </p:cNvSpPr>
          <p:nvPr>
            <p:ph type="subTitle" idx="1"/>
          </p:nvPr>
        </p:nvSpPr>
        <p:spPr>
          <a:xfrm>
            <a:off x="457200" y="2332416"/>
            <a:ext cx="6400800" cy="527675"/>
          </a:xfrm>
        </p:spPr>
        <p:txBody>
          <a:bodyPr lIns="0" rIns="0">
            <a:noAutofit/>
          </a:bodyPr>
          <a:lstStyle>
            <a:lvl1pPr marL="0" indent="0" algn="l">
              <a:buNone/>
              <a:defRPr sz="1500">
                <a:solidFill>
                  <a:schemeClr val="tx2"/>
                </a:solidFill>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pic>
        <p:nvPicPr>
          <p:cNvPr id="2" name="Picture 1"/>
          <p:cNvPicPr>
            <a:picLocks noChangeAspect="1"/>
          </p:cNvPicPr>
          <p:nvPr userDrawn="1"/>
        </p:nvPicPr>
        <p:blipFill>
          <a:blip r:embed="rId3"/>
          <a:stretch>
            <a:fillRect/>
          </a:stretch>
        </p:blipFill>
        <p:spPr>
          <a:xfrm>
            <a:off x="492368" y="307434"/>
            <a:ext cx="1333500" cy="209550"/>
          </a:xfrm>
          <a:prstGeom prst="rect">
            <a:avLst/>
          </a:prstGeom>
        </p:spPr>
      </p:pic>
      <p:sp>
        <p:nvSpPr>
          <p:cNvPr id="16"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Tree>
    <p:extLst>
      <p:ext uri="{BB962C8B-B14F-4D97-AF65-F5344CB8AC3E}">
        <p14:creationId xmlns:p14="http://schemas.microsoft.com/office/powerpoint/2010/main" val="326648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Group 3"/>
          <p:cNvGrpSpPr/>
          <p:nvPr userDrawn="1"/>
        </p:nvGrpSpPr>
        <p:grpSpPr>
          <a:xfrm>
            <a:off x="0" y="4788447"/>
            <a:ext cx="9144000" cy="355053"/>
            <a:chOff x="0" y="4788447"/>
            <a:chExt cx="9144000" cy="355053"/>
          </a:xfrm>
        </p:grpSpPr>
        <p:sp>
          <p:nvSpPr>
            <p:cNvPr id="13" name="Rechteck 6"/>
            <p:cNvSpPr/>
            <p:nvPr userDrawn="1"/>
          </p:nvSpPr>
          <p:spPr>
            <a:xfrm>
              <a:off x="0" y="4788447"/>
              <a:ext cx="9144000" cy="355053"/>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400" dirty="0"/>
            </a:p>
          </p:txBody>
        </p:sp>
        <p:pic>
          <p:nvPicPr>
            <p:cNvPr id="21" name="Bild 6" descr="dormakaba_RGB.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763423" y="4916771"/>
              <a:ext cx="923377" cy="98405"/>
            </a:xfrm>
            <a:prstGeom prst="rect">
              <a:avLst/>
            </a:prstGeom>
          </p:spPr>
        </p:pic>
      </p:grpSp>
      <p:sp>
        <p:nvSpPr>
          <p:cNvPr id="2" name="Title Placeholder 1"/>
          <p:cNvSpPr>
            <a:spLocks noGrp="1"/>
          </p:cNvSpPr>
          <p:nvPr userDrawn="1">
            <p:ph type="title"/>
          </p:nvPr>
        </p:nvSpPr>
        <p:spPr>
          <a:xfrm>
            <a:off x="457200" y="978874"/>
            <a:ext cx="8229600" cy="528470"/>
          </a:xfrm>
          <a:prstGeom prst="rect">
            <a:avLst/>
          </a:prstGeom>
        </p:spPr>
        <p:txBody>
          <a:bodyPr vert="horz" lIns="0" tIns="34295" rIns="0" bIns="34295" rtlCol="0" anchor="t">
            <a:noAutofit/>
          </a:bodyPr>
          <a:lstStyle/>
          <a:p>
            <a:r>
              <a:rPr lang="en-US" dirty="0"/>
              <a:t>Click to edit Master title style</a:t>
            </a:r>
          </a:p>
        </p:txBody>
      </p:sp>
      <p:sp>
        <p:nvSpPr>
          <p:cNvPr id="3" name="Text Placeholder 2"/>
          <p:cNvSpPr>
            <a:spLocks noGrp="1"/>
          </p:cNvSpPr>
          <p:nvPr userDrawn="1">
            <p:ph type="body" idx="1"/>
          </p:nvPr>
        </p:nvSpPr>
        <p:spPr>
          <a:xfrm>
            <a:off x="457200" y="1614715"/>
            <a:ext cx="8229600" cy="2333106"/>
          </a:xfrm>
          <a:prstGeom prst="rect">
            <a:avLst/>
          </a:prstGeom>
        </p:spPr>
        <p:txBody>
          <a:bodyPr vert="horz" lIns="0" tIns="34295" rIns="0" bIns="34295"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p:cNvSpPr txBox="1">
            <a:spLocks/>
          </p:cNvSpPr>
          <p:nvPr userDrawn="1"/>
        </p:nvSpPr>
        <p:spPr>
          <a:xfrm>
            <a:off x="0" y="4041408"/>
            <a:ext cx="9144000" cy="760293"/>
          </a:xfrm>
          <a:prstGeom prst="rect">
            <a:avLst/>
          </a:prstGeom>
          <a:solidFill>
            <a:schemeClr val="tx2"/>
          </a:solidFill>
        </p:spPr>
        <p:txBody>
          <a:bodyPr lIns="68589" tIns="34295" rIns="68589" bIns="34295"/>
          <a:lstStyle>
            <a:lvl1pPr marL="0" indent="0" algn="ctr" defTabSz="457200" rtl="0" eaLnBrk="1" latinLnBrk="0" hangingPunct="1">
              <a:spcBef>
                <a:spcPct val="20000"/>
              </a:spcBef>
              <a:buClr>
                <a:schemeClr val="accent2"/>
              </a:buClr>
              <a:buFont typeface="Arial"/>
              <a:buNone/>
              <a:defRPr sz="1800" b="1" kern="1200">
                <a:solidFill>
                  <a:schemeClr val="bg1"/>
                </a:solidFill>
                <a:latin typeface="+mn-lt"/>
                <a:ea typeface="+mn-ea"/>
                <a:cs typeface="+mn-cs"/>
              </a:defRPr>
            </a:lvl1pPr>
            <a:lvl2pPr marL="458788" indent="-230188" algn="ctr" defTabSz="457200" rtl="0" eaLnBrk="1" latinLnBrk="0" hangingPunct="1">
              <a:spcBef>
                <a:spcPct val="20000"/>
              </a:spcBef>
              <a:buFont typeface="Lucida Grande"/>
              <a:buChar char="-"/>
              <a:defRPr sz="1800" b="1" kern="1200">
                <a:solidFill>
                  <a:schemeClr val="bg1"/>
                </a:solidFill>
                <a:latin typeface="+mn-lt"/>
                <a:ea typeface="+mn-ea"/>
                <a:cs typeface="+mn-cs"/>
              </a:defRPr>
            </a:lvl2pPr>
            <a:lvl3pPr marL="687388" indent="-228600" algn="ctr" defTabSz="457200" rtl="0" eaLnBrk="1" latinLnBrk="0" hangingPunct="1">
              <a:spcBef>
                <a:spcPct val="20000"/>
              </a:spcBef>
              <a:buFont typeface="Arial"/>
              <a:buChar char="•"/>
              <a:defRPr sz="1800" b="1" kern="1200">
                <a:solidFill>
                  <a:schemeClr val="bg1"/>
                </a:solidFill>
                <a:latin typeface="+mn-lt"/>
                <a:ea typeface="+mn-ea"/>
                <a:cs typeface="+mn-cs"/>
              </a:defRPr>
            </a:lvl3pPr>
            <a:lvl4pPr marL="917575" indent="-230188" algn="ctr" defTabSz="457200" rtl="0" eaLnBrk="1" latinLnBrk="0" hangingPunct="1">
              <a:spcBef>
                <a:spcPct val="20000"/>
              </a:spcBef>
              <a:buFont typeface="Lucida Grande"/>
              <a:buChar char="-"/>
              <a:defRPr sz="1800" b="1" kern="1200">
                <a:solidFill>
                  <a:schemeClr val="bg1"/>
                </a:solidFill>
                <a:latin typeface="+mn-lt"/>
                <a:ea typeface="+mn-ea"/>
                <a:cs typeface="+mn-cs"/>
              </a:defRPr>
            </a:lvl4pPr>
            <a:lvl5pPr marL="1146175" indent="-228600" algn="ctr" defTabSz="457200" rtl="0" eaLnBrk="1" latinLnBrk="0" hangingPunct="1">
              <a:spcBef>
                <a:spcPct val="20000"/>
              </a:spcBef>
              <a:buFont typeface="Arial"/>
              <a:buChar char="•"/>
              <a:defRPr sz="18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b="0" dirty="0">
              <a:solidFill>
                <a:schemeClr val="bg2"/>
              </a:solidFill>
            </a:endParaRPr>
          </a:p>
        </p:txBody>
      </p:sp>
      <p:pic>
        <p:nvPicPr>
          <p:cNvPr id="12" name="Picture 11"/>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57201" y="261715"/>
            <a:ext cx="1152525" cy="305943"/>
          </a:xfrm>
          <a:prstGeom prst="rect">
            <a:avLst/>
          </a:prstGeom>
        </p:spPr>
      </p:pic>
      <p:sp>
        <p:nvSpPr>
          <p:cNvPr id="15"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Tree>
    <p:extLst>
      <p:ext uri="{BB962C8B-B14F-4D97-AF65-F5344CB8AC3E}">
        <p14:creationId xmlns:p14="http://schemas.microsoft.com/office/powerpoint/2010/main" val="778298968"/>
      </p:ext>
    </p:extLst>
  </p:cSld>
  <p:clrMap bg1="lt1" tx1="dk1" bg2="lt2" tx2="dk2" accent1="accent1" accent2="accent2" accent3="accent3" accent4="accent4" accent5="accent5" accent6="accent6" hlink="hlink" folHlink="folHlink"/>
  <p:sldLayoutIdLst>
    <p:sldLayoutId id="2147483673" r:id="rId1"/>
    <p:sldLayoutId id="2147483703" r:id="rId2"/>
    <p:sldLayoutId id="2147483690" r:id="rId3"/>
    <p:sldLayoutId id="2147483705" r:id="rId4"/>
    <p:sldLayoutId id="2147483682" r:id="rId5"/>
    <p:sldLayoutId id="2147483704" r:id="rId6"/>
    <p:sldLayoutId id="2147483687" r:id="rId7"/>
    <p:sldLayoutId id="2147483688" r:id="rId8"/>
    <p:sldLayoutId id="2147483691" r:id="rId9"/>
    <p:sldLayoutId id="2147483692" r:id="rId10"/>
    <p:sldLayoutId id="2147483689" r:id="rId11"/>
    <p:sldLayoutId id="2147483685" r:id="rId12"/>
  </p:sldLayoutIdLst>
  <p:hf sldNum="0" hdr="0" ftr="0" dt="0"/>
  <p:txStyles>
    <p:titleStyle>
      <a:lvl1pPr algn="l" defTabSz="342946" rtl="0" eaLnBrk="1" latinLnBrk="0" hangingPunct="1">
        <a:spcBef>
          <a:spcPct val="0"/>
        </a:spcBef>
        <a:spcAft>
          <a:spcPts val="1200"/>
        </a:spcAft>
        <a:buNone/>
        <a:defRPr sz="2100" kern="1200">
          <a:solidFill>
            <a:srgbClr val="EDC328"/>
          </a:solidFill>
          <a:latin typeface="+mj-lt"/>
          <a:ea typeface="+mj-ea"/>
          <a:cs typeface="+mj-cs"/>
        </a:defRPr>
      </a:lvl1pPr>
    </p:titleStyle>
    <p:bodyStyle>
      <a:lvl1pPr marL="173854" indent="-173854" algn="l" defTabSz="342946" rtl="0" eaLnBrk="1" latinLnBrk="0" hangingPunct="1">
        <a:spcBef>
          <a:spcPct val="20000"/>
        </a:spcBef>
        <a:buClr>
          <a:schemeClr val="tx2"/>
        </a:buClr>
        <a:buSzPct val="100000"/>
        <a:buFont typeface="Wingdings" charset="2"/>
        <a:buChar char="§"/>
        <a:defRPr sz="1400" kern="1200">
          <a:solidFill>
            <a:schemeClr val="tx1">
              <a:lumMod val="65000"/>
              <a:lumOff val="35000"/>
            </a:schemeClr>
          </a:solidFill>
          <a:latin typeface="+mn-lt"/>
          <a:ea typeface="+mn-ea"/>
          <a:cs typeface="+mn-cs"/>
        </a:defRPr>
      </a:lvl1pPr>
      <a:lvl2pPr marL="344137" indent="-172664" algn="l" defTabSz="342946" rtl="0" eaLnBrk="1" latinLnBrk="0" hangingPunct="1">
        <a:spcBef>
          <a:spcPct val="20000"/>
        </a:spcBef>
        <a:buClr>
          <a:schemeClr val="bg2"/>
        </a:buClr>
        <a:buSzPct val="100000"/>
        <a:buFont typeface="Lucida Grande"/>
        <a:buChar char="-"/>
        <a:defRPr sz="1400" kern="1200">
          <a:solidFill>
            <a:schemeClr val="tx1">
              <a:lumMod val="65000"/>
              <a:lumOff val="35000"/>
            </a:schemeClr>
          </a:solidFill>
          <a:latin typeface="+mn-lt"/>
          <a:ea typeface="+mn-ea"/>
          <a:cs typeface="+mn-cs"/>
        </a:defRPr>
      </a:lvl2pPr>
      <a:lvl3pPr marL="515610" indent="-171473" algn="l" defTabSz="342946" rtl="0" eaLnBrk="1" latinLnBrk="0" hangingPunct="1">
        <a:spcBef>
          <a:spcPct val="20000"/>
        </a:spcBef>
        <a:buClr>
          <a:schemeClr val="bg2"/>
        </a:buClr>
        <a:buSzPct val="100000"/>
        <a:buFont typeface="Arial"/>
        <a:buChar char="•"/>
        <a:defRPr sz="1400" kern="1200">
          <a:solidFill>
            <a:schemeClr val="tx1">
              <a:lumMod val="65000"/>
              <a:lumOff val="35000"/>
            </a:schemeClr>
          </a:solidFill>
          <a:latin typeface="+mn-lt"/>
          <a:ea typeface="+mn-ea"/>
          <a:cs typeface="+mn-cs"/>
        </a:defRPr>
      </a:lvl3pPr>
      <a:lvl4pPr marL="688273" indent="-172664" algn="l" defTabSz="342946" rtl="0" eaLnBrk="1" latinLnBrk="0" hangingPunct="1">
        <a:spcBef>
          <a:spcPct val="20000"/>
        </a:spcBef>
        <a:buClr>
          <a:schemeClr val="tx2"/>
        </a:buClr>
        <a:buSzPct val="100000"/>
        <a:buFont typeface="Lucida Grande"/>
        <a:buChar char="-"/>
        <a:defRPr sz="1400" i="1" kern="1200">
          <a:solidFill>
            <a:schemeClr val="tx1">
              <a:lumMod val="65000"/>
              <a:lumOff val="35000"/>
            </a:schemeClr>
          </a:solidFill>
          <a:latin typeface="+mn-lt"/>
          <a:ea typeface="+mn-ea"/>
          <a:cs typeface="+mn-cs"/>
        </a:defRPr>
      </a:lvl4pPr>
      <a:lvl5pPr marL="859746" indent="-171473" algn="l" defTabSz="342946" rtl="0" eaLnBrk="1" latinLnBrk="0" hangingPunct="1">
        <a:spcBef>
          <a:spcPct val="20000"/>
        </a:spcBef>
        <a:buClr>
          <a:schemeClr val="tx2"/>
        </a:buClr>
        <a:buSzPct val="100000"/>
        <a:buFont typeface="Arial"/>
        <a:buChar char="•"/>
        <a:defRPr sz="1400" i="1" kern="1200">
          <a:solidFill>
            <a:schemeClr val="tx1">
              <a:lumMod val="65000"/>
              <a:lumOff val="35000"/>
            </a:schemeClr>
          </a:solidFill>
          <a:latin typeface="+mn-lt"/>
          <a:ea typeface="+mn-ea"/>
          <a:cs typeface="+mn-cs"/>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0"/>
            <a:ext cx="9144000" cy="5143500"/>
          </a:xfrm>
          <a:prstGeom prst="rect">
            <a:avLst/>
          </a:prstGeom>
          <a:solidFill>
            <a:srgbClr val="EAEAE9"/>
          </a:solidFill>
          <a:ln>
            <a:noFill/>
          </a:ln>
          <a:effectLst>
            <a:outerShdw blurRad="50800" dist="50800" dir="5400000" algn="ctr" rotWithShape="0">
              <a:schemeClr val="bg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0" y="4788447"/>
            <a:ext cx="9144000" cy="355053"/>
            <a:chOff x="0" y="4788447"/>
            <a:chExt cx="9144000" cy="355053"/>
          </a:xfrm>
        </p:grpSpPr>
        <p:sp>
          <p:nvSpPr>
            <p:cNvPr id="13" name="Rechteck 6"/>
            <p:cNvSpPr/>
            <p:nvPr userDrawn="1"/>
          </p:nvSpPr>
          <p:spPr>
            <a:xfrm>
              <a:off x="0" y="4788447"/>
              <a:ext cx="9144000" cy="355053"/>
            </a:xfrm>
            <a:prstGeom prst="rect">
              <a:avLst/>
            </a:prstGeom>
            <a:solidFill>
              <a:schemeClr val="bg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400" dirty="0"/>
            </a:p>
          </p:txBody>
        </p:sp>
        <p:pic>
          <p:nvPicPr>
            <p:cNvPr id="21" name="Bild 6" descr="dormakaba_RGB.pn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7763423" y="4916771"/>
              <a:ext cx="923377" cy="98405"/>
            </a:xfrm>
            <a:prstGeom prst="rect">
              <a:avLst/>
            </a:prstGeom>
          </p:spPr>
        </p:pic>
      </p:grpSp>
      <p:sp>
        <p:nvSpPr>
          <p:cNvPr id="2" name="Title Placeholder 1"/>
          <p:cNvSpPr>
            <a:spLocks noGrp="1"/>
          </p:cNvSpPr>
          <p:nvPr userDrawn="1">
            <p:ph type="title"/>
          </p:nvPr>
        </p:nvSpPr>
        <p:spPr>
          <a:xfrm>
            <a:off x="457200" y="978874"/>
            <a:ext cx="8229600" cy="528470"/>
          </a:xfrm>
          <a:prstGeom prst="rect">
            <a:avLst/>
          </a:prstGeom>
        </p:spPr>
        <p:txBody>
          <a:bodyPr vert="horz" lIns="0" tIns="34295" rIns="0" bIns="34295" rtlCol="0" anchor="t">
            <a:noAutofit/>
          </a:bodyPr>
          <a:lstStyle/>
          <a:p>
            <a:r>
              <a:rPr lang="en-US" dirty="0"/>
              <a:t>Click to edit Master title style</a:t>
            </a:r>
          </a:p>
        </p:txBody>
      </p:sp>
      <p:sp>
        <p:nvSpPr>
          <p:cNvPr id="3" name="Text Placeholder 2"/>
          <p:cNvSpPr>
            <a:spLocks noGrp="1"/>
          </p:cNvSpPr>
          <p:nvPr userDrawn="1">
            <p:ph type="body" idx="1"/>
          </p:nvPr>
        </p:nvSpPr>
        <p:spPr>
          <a:xfrm>
            <a:off x="457200" y="1614715"/>
            <a:ext cx="8229600" cy="2333106"/>
          </a:xfrm>
          <a:prstGeom prst="rect">
            <a:avLst/>
          </a:prstGeom>
        </p:spPr>
        <p:txBody>
          <a:bodyPr vert="horz" lIns="0" tIns="34295" rIns="0" bIns="34295"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p:cNvSpPr txBox="1">
            <a:spLocks/>
          </p:cNvSpPr>
          <p:nvPr userDrawn="1"/>
        </p:nvSpPr>
        <p:spPr>
          <a:xfrm>
            <a:off x="0" y="4028154"/>
            <a:ext cx="9144000" cy="760293"/>
          </a:xfrm>
          <a:prstGeom prst="rect">
            <a:avLst/>
          </a:prstGeom>
          <a:solidFill>
            <a:schemeClr val="tx2"/>
          </a:solidFill>
        </p:spPr>
        <p:txBody>
          <a:bodyPr lIns="68589" tIns="34295" rIns="68589" bIns="34295"/>
          <a:lstStyle>
            <a:lvl1pPr marL="0" indent="0" algn="ctr" defTabSz="457200" rtl="0" eaLnBrk="1" latinLnBrk="0" hangingPunct="1">
              <a:spcBef>
                <a:spcPct val="20000"/>
              </a:spcBef>
              <a:buClr>
                <a:schemeClr val="accent2"/>
              </a:buClr>
              <a:buFont typeface="Arial"/>
              <a:buNone/>
              <a:defRPr sz="1800" b="1" kern="1200">
                <a:solidFill>
                  <a:schemeClr val="bg1"/>
                </a:solidFill>
                <a:latin typeface="+mn-lt"/>
                <a:ea typeface="+mn-ea"/>
                <a:cs typeface="+mn-cs"/>
              </a:defRPr>
            </a:lvl1pPr>
            <a:lvl2pPr marL="458788" indent="-230188" algn="ctr" defTabSz="457200" rtl="0" eaLnBrk="1" latinLnBrk="0" hangingPunct="1">
              <a:spcBef>
                <a:spcPct val="20000"/>
              </a:spcBef>
              <a:buFont typeface="Lucida Grande"/>
              <a:buChar char="-"/>
              <a:defRPr sz="1800" b="1" kern="1200">
                <a:solidFill>
                  <a:schemeClr val="bg1"/>
                </a:solidFill>
                <a:latin typeface="+mn-lt"/>
                <a:ea typeface="+mn-ea"/>
                <a:cs typeface="+mn-cs"/>
              </a:defRPr>
            </a:lvl2pPr>
            <a:lvl3pPr marL="687388" indent="-228600" algn="ctr" defTabSz="457200" rtl="0" eaLnBrk="1" latinLnBrk="0" hangingPunct="1">
              <a:spcBef>
                <a:spcPct val="20000"/>
              </a:spcBef>
              <a:buFont typeface="Arial"/>
              <a:buChar char="•"/>
              <a:defRPr sz="1800" b="1" kern="1200">
                <a:solidFill>
                  <a:schemeClr val="bg1"/>
                </a:solidFill>
                <a:latin typeface="+mn-lt"/>
                <a:ea typeface="+mn-ea"/>
                <a:cs typeface="+mn-cs"/>
              </a:defRPr>
            </a:lvl3pPr>
            <a:lvl4pPr marL="917575" indent="-230188" algn="ctr" defTabSz="457200" rtl="0" eaLnBrk="1" latinLnBrk="0" hangingPunct="1">
              <a:spcBef>
                <a:spcPct val="20000"/>
              </a:spcBef>
              <a:buFont typeface="Lucida Grande"/>
              <a:buChar char="-"/>
              <a:defRPr sz="1800" b="1" kern="1200">
                <a:solidFill>
                  <a:schemeClr val="bg1"/>
                </a:solidFill>
                <a:latin typeface="+mn-lt"/>
                <a:ea typeface="+mn-ea"/>
                <a:cs typeface="+mn-cs"/>
              </a:defRPr>
            </a:lvl4pPr>
            <a:lvl5pPr marL="1146175" indent="-228600" algn="ctr" defTabSz="457200" rtl="0" eaLnBrk="1" latinLnBrk="0" hangingPunct="1">
              <a:spcBef>
                <a:spcPct val="20000"/>
              </a:spcBef>
              <a:buFont typeface="Arial"/>
              <a:buChar char="•"/>
              <a:defRPr sz="1800" b="1"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b="0" dirty="0">
              <a:solidFill>
                <a:schemeClr val="bg2"/>
              </a:solidFill>
            </a:endParaRPr>
          </a:p>
        </p:txBody>
      </p:sp>
      <p:pic>
        <p:nvPicPr>
          <p:cNvPr id="12" name="Picture 11"/>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457201" y="261715"/>
            <a:ext cx="1152525" cy="305943"/>
          </a:xfrm>
          <a:prstGeom prst="rect">
            <a:avLst/>
          </a:prstGeom>
        </p:spPr>
      </p:pic>
      <p:sp>
        <p:nvSpPr>
          <p:cNvPr id="15" name="Footer Placeholder 10"/>
          <p:cNvSpPr txBox="1">
            <a:spLocks/>
          </p:cNvSpPr>
          <p:nvPr userDrawn="1"/>
        </p:nvSpPr>
        <p:spPr>
          <a:xfrm>
            <a:off x="5682782" y="261714"/>
            <a:ext cx="3098799" cy="154908"/>
          </a:xfrm>
          <a:prstGeom prst="rect">
            <a:avLst/>
          </a:prstGeom>
        </p:spPr>
        <p:txBody>
          <a:bodyPr vert="horz" lIns="68589" tIns="34295" rIns="68589" bIns="34295" rtlCol="0" anchor="ctr"/>
          <a:lstStyle>
            <a:defPPr>
              <a:defRPr lang="en-US"/>
            </a:defPPr>
            <a:lvl1pPr marL="0" algn="r" defTabSz="457200" rtl="0" eaLnBrk="1" latinLnBrk="0" hangingPunct="1">
              <a:defRPr sz="900" b="1"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SIMPLY INNOVATIVE. SIMPLY STANLEY.</a:t>
            </a:r>
          </a:p>
        </p:txBody>
      </p:sp>
    </p:spTree>
    <p:extLst>
      <p:ext uri="{BB962C8B-B14F-4D97-AF65-F5344CB8AC3E}">
        <p14:creationId xmlns:p14="http://schemas.microsoft.com/office/powerpoint/2010/main" val="15685864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hf sldNum="0" hdr="0" ftr="0" dt="0"/>
  <p:txStyles>
    <p:titleStyle>
      <a:lvl1pPr algn="l" defTabSz="342946" rtl="0" eaLnBrk="1" latinLnBrk="0" hangingPunct="1">
        <a:spcBef>
          <a:spcPct val="0"/>
        </a:spcBef>
        <a:spcAft>
          <a:spcPts val="1200"/>
        </a:spcAft>
        <a:buNone/>
        <a:defRPr sz="2100" kern="1200">
          <a:solidFill>
            <a:srgbClr val="EDC328"/>
          </a:solidFill>
          <a:latin typeface="+mj-lt"/>
          <a:ea typeface="+mj-ea"/>
          <a:cs typeface="+mj-cs"/>
        </a:defRPr>
      </a:lvl1pPr>
    </p:titleStyle>
    <p:bodyStyle>
      <a:lvl1pPr marL="173854" indent="-173854" algn="l" defTabSz="342946" rtl="0" eaLnBrk="1" latinLnBrk="0" hangingPunct="1">
        <a:spcBef>
          <a:spcPct val="20000"/>
        </a:spcBef>
        <a:buClr>
          <a:schemeClr val="tx2"/>
        </a:buClr>
        <a:buSzPct val="100000"/>
        <a:buFont typeface="Wingdings" charset="2"/>
        <a:buChar char="§"/>
        <a:defRPr sz="1400" kern="1200">
          <a:solidFill>
            <a:schemeClr val="tx1">
              <a:lumMod val="65000"/>
              <a:lumOff val="35000"/>
            </a:schemeClr>
          </a:solidFill>
          <a:latin typeface="+mn-lt"/>
          <a:ea typeface="+mn-ea"/>
          <a:cs typeface="+mn-cs"/>
        </a:defRPr>
      </a:lvl1pPr>
      <a:lvl2pPr marL="344137" indent="-172664" algn="l" defTabSz="342946" rtl="0" eaLnBrk="1" latinLnBrk="0" hangingPunct="1">
        <a:spcBef>
          <a:spcPct val="20000"/>
        </a:spcBef>
        <a:buClr>
          <a:schemeClr val="bg2"/>
        </a:buClr>
        <a:buSzPct val="100000"/>
        <a:buFont typeface="Lucida Grande"/>
        <a:buChar char="-"/>
        <a:defRPr sz="1400" kern="1200">
          <a:solidFill>
            <a:schemeClr val="tx1">
              <a:lumMod val="65000"/>
              <a:lumOff val="35000"/>
            </a:schemeClr>
          </a:solidFill>
          <a:latin typeface="+mn-lt"/>
          <a:ea typeface="+mn-ea"/>
          <a:cs typeface="+mn-cs"/>
        </a:defRPr>
      </a:lvl2pPr>
      <a:lvl3pPr marL="515610" indent="-171473" algn="l" defTabSz="342946" rtl="0" eaLnBrk="1" latinLnBrk="0" hangingPunct="1">
        <a:spcBef>
          <a:spcPct val="20000"/>
        </a:spcBef>
        <a:buClr>
          <a:schemeClr val="bg2"/>
        </a:buClr>
        <a:buSzPct val="100000"/>
        <a:buFont typeface="Arial"/>
        <a:buChar char="•"/>
        <a:defRPr sz="1400" kern="1200">
          <a:solidFill>
            <a:schemeClr val="tx1">
              <a:lumMod val="65000"/>
              <a:lumOff val="35000"/>
            </a:schemeClr>
          </a:solidFill>
          <a:latin typeface="+mn-lt"/>
          <a:ea typeface="+mn-ea"/>
          <a:cs typeface="+mn-cs"/>
        </a:defRPr>
      </a:lvl3pPr>
      <a:lvl4pPr marL="688273" indent="-172664" algn="l" defTabSz="342946" rtl="0" eaLnBrk="1" latinLnBrk="0" hangingPunct="1">
        <a:spcBef>
          <a:spcPct val="20000"/>
        </a:spcBef>
        <a:buClr>
          <a:schemeClr val="tx2"/>
        </a:buClr>
        <a:buSzPct val="100000"/>
        <a:buFont typeface="Lucida Grande"/>
        <a:buChar char="-"/>
        <a:defRPr sz="1400" i="1" kern="1200">
          <a:solidFill>
            <a:schemeClr val="tx1">
              <a:lumMod val="65000"/>
              <a:lumOff val="35000"/>
            </a:schemeClr>
          </a:solidFill>
          <a:latin typeface="+mn-lt"/>
          <a:ea typeface="+mn-ea"/>
          <a:cs typeface="+mn-cs"/>
        </a:defRPr>
      </a:lvl4pPr>
      <a:lvl5pPr marL="859746" indent="-171473" algn="l" defTabSz="342946" rtl="0" eaLnBrk="1" latinLnBrk="0" hangingPunct="1">
        <a:spcBef>
          <a:spcPct val="20000"/>
        </a:spcBef>
        <a:buClr>
          <a:schemeClr val="tx2"/>
        </a:buClr>
        <a:buSzPct val="100000"/>
        <a:buFont typeface="Arial"/>
        <a:buChar char="•"/>
        <a:defRPr sz="1400" i="1" kern="1200">
          <a:solidFill>
            <a:schemeClr val="tx1">
              <a:lumMod val="65000"/>
              <a:lumOff val="35000"/>
            </a:schemeClr>
          </a:solidFill>
          <a:latin typeface="+mn-lt"/>
          <a:ea typeface="+mn-ea"/>
          <a:cs typeface="+mn-cs"/>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file://localhost/Users/lmfoxdesign/Dropbox%20(LCA)/STANLEY%20(500)/500-16077-0%20Mapfold%20Brochures/500-16077-3%20Mapfold%20Brochure%20-%20STANLEY/STANLEY_MapfoldBrochure_Layout/Links/QDC115_689_Installed_Round.ti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tiff"/><Relationship Id="rId1" Type="http://schemas.openxmlformats.org/officeDocument/2006/relationships/slideLayout" Target="../slideLayouts/slideLayout7.xml"/><Relationship Id="rId5" Type="http://schemas.openxmlformats.org/officeDocument/2006/relationships/image" Target="../media/image28.tiff"/><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 Id="rId5" Type="http://schemas.openxmlformats.org/officeDocument/2006/relationships/image" Target="../media/image32.tiff"/><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tiff"/></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0.tiff"/><Relationship Id="rId7" Type="http://schemas.openxmlformats.org/officeDocument/2006/relationships/image" Target="../media/image64.tif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tiff"/></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69.tiff"/><Relationship Id="rId4" Type="http://schemas.openxmlformats.org/officeDocument/2006/relationships/image" Target="../media/image68.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tiff"/><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DC115_689_Installed_Round.tif" descr="/Users/lmfoxdesign/Dropbox (LCA)/STANLEY (500)/500-16077-0 Mapfold Brochures/500-16077-3 Mapfold Brochure - STANLEY/STANLEY_MapfoldBrochure_Layout/Links/QDC115_689_Installed_Round.tif"/>
          <p:cNvPicPr>
            <a:picLocks noChangeAspect="1"/>
          </p:cNvPicPr>
          <p:nvPr/>
        </p:nvPicPr>
        <p:blipFill rotWithShape="1">
          <a:blip r:embed="rId3" r:link="rId4" cstate="screen">
            <a:extLst>
              <a:ext uri="{28A0092B-C50C-407E-A947-70E740481C1C}">
                <a14:useLocalDpi xmlns:a14="http://schemas.microsoft.com/office/drawing/2010/main"/>
              </a:ext>
            </a:extLst>
          </a:blip>
          <a:srcRect/>
          <a:stretch/>
        </p:blipFill>
        <p:spPr>
          <a:xfrm>
            <a:off x="0" y="822959"/>
            <a:ext cx="9144000" cy="3210879"/>
          </a:xfrm>
          <a:prstGeom prst="rect">
            <a:avLst/>
          </a:prstGeom>
        </p:spPr>
      </p:pic>
      <p:sp>
        <p:nvSpPr>
          <p:cNvPr id="18" name="Title 17"/>
          <p:cNvSpPr>
            <a:spLocks noGrp="1"/>
          </p:cNvSpPr>
          <p:nvPr>
            <p:ph type="ctrTitle"/>
          </p:nvPr>
        </p:nvSpPr>
        <p:spPr/>
        <p:txBody>
          <a:bodyPr/>
          <a:lstStyle/>
          <a:p>
            <a:r>
              <a:rPr lang="en-US" dirty="0" smtClean="0"/>
              <a:t> </a:t>
            </a:r>
            <a:endParaRPr lang="en-US" dirty="0"/>
          </a:p>
        </p:txBody>
      </p:sp>
      <p:sp>
        <p:nvSpPr>
          <p:cNvPr id="14" name="Rectangle 13"/>
          <p:cNvSpPr/>
          <p:nvPr/>
        </p:nvSpPr>
        <p:spPr>
          <a:xfrm>
            <a:off x="-338" y="1215583"/>
            <a:ext cx="3227632" cy="774582"/>
          </a:xfrm>
          <a:prstGeom prst="rect">
            <a:avLst/>
          </a:prstGeom>
          <a:solidFill>
            <a:srgbClr val="FFCB23">
              <a:alpha val="89804"/>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60181" y="1287474"/>
            <a:ext cx="2449367" cy="646331"/>
          </a:xfrm>
          <a:prstGeom prst="rect">
            <a:avLst/>
          </a:prstGeom>
          <a:noFill/>
        </p:spPr>
        <p:txBody>
          <a:bodyPr wrap="square" rtlCol="0">
            <a:spAutoFit/>
          </a:bodyPr>
          <a:lstStyle/>
          <a:p>
            <a:r>
              <a:rPr lang="en-US" sz="1800" dirty="0">
                <a:solidFill>
                  <a:schemeClr val="bg1"/>
                </a:solidFill>
              </a:rPr>
              <a:t>Products for Every Type of Building</a:t>
            </a:r>
          </a:p>
        </p:txBody>
      </p:sp>
      <p:sp>
        <p:nvSpPr>
          <p:cNvPr id="16" name="TextBox 15"/>
          <p:cNvSpPr txBox="1"/>
          <p:nvPr/>
        </p:nvSpPr>
        <p:spPr>
          <a:xfrm>
            <a:off x="5773272" y="4249466"/>
            <a:ext cx="3015742" cy="307777"/>
          </a:xfrm>
          <a:prstGeom prst="rect">
            <a:avLst/>
          </a:prstGeom>
          <a:noFill/>
        </p:spPr>
        <p:txBody>
          <a:bodyPr wrap="square" rtlCol="0">
            <a:spAutoFit/>
          </a:bodyPr>
          <a:lstStyle/>
          <a:p>
            <a:pPr algn="r"/>
            <a:r>
              <a:rPr lang="en-US" b="1" dirty="0" smtClean="0">
                <a:solidFill>
                  <a:schemeClr val="bg1"/>
                </a:solidFill>
              </a:rPr>
              <a:t>PRODUCT PRESENTATION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Products for every type of opening</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EDC328"/>
                </a:solidFill>
              </a:rPr>
              <a:t>Innovation At Your Fingertips</a:t>
            </a:r>
            <a:endParaRPr lang="en-US" dirty="0" smtClean="0">
              <a:solidFill>
                <a:srgbClr val="EDC328"/>
              </a:solidFill>
            </a:endParaRPr>
          </a:p>
          <a:p>
            <a:pPr marL="0" indent="0">
              <a:buNone/>
            </a:pPr>
            <a:r>
              <a:rPr lang="en-US" dirty="0" smtClean="0"/>
              <a:t>STANLEY </a:t>
            </a:r>
            <a:r>
              <a:rPr lang="en-US" dirty="0"/>
              <a:t>Commercial Hardware drives innovation </a:t>
            </a:r>
            <a:br>
              <a:rPr lang="en-US" dirty="0"/>
            </a:br>
            <a:r>
              <a:rPr lang="en-US" dirty="0"/>
              <a:t>to make leading-edge security more accessible, easier to install and simpler to maintain. We’ve engineered breakthroughs that make our products easy to configure and install with non-handed, field-reversible and field-sizeable options, easy-to-follow instructions and unique packaging designed to reduce installation time.</a:t>
            </a:r>
          </a:p>
        </p:txBody>
      </p:sp>
      <p:sp>
        <p:nvSpPr>
          <p:cNvPr id="4" name="Content Placeholder 3"/>
          <p:cNvSpPr>
            <a:spLocks noGrp="1"/>
          </p:cNvSpPr>
          <p:nvPr>
            <p:ph idx="11"/>
          </p:nvPr>
        </p:nvSpPr>
        <p:spPr/>
        <p:txBody>
          <a:bodyPr/>
          <a:lstStyle/>
          <a:p>
            <a:pPr marL="0" indent="0">
              <a:buNone/>
            </a:pPr>
            <a:r>
              <a:rPr lang="en-US" b="1" dirty="0" smtClean="0">
                <a:solidFill>
                  <a:srgbClr val="EDC328"/>
                </a:solidFill>
              </a:rPr>
              <a:t>Industry-leading Availability</a:t>
            </a:r>
            <a:endParaRPr lang="en-US" dirty="0" smtClean="0">
              <a:solidFill>
                <a:srgbClr val="EDC328"/>
              </a:solidFill>
            </a:endParaRPr>
          </a:p>
          <a:p>
            <a:pPr marL="0" indent="0">
              <a:buNone/>
            </a:pPr>
            <a:r>
              <a:rPr lang="en-US" dirty="0" smtClean="0"/>
              <a:t>STANLEY </a:t>
            </a:r>
            <a:r>
              <a:rPr lang="en-US" dirty="0"/>
              <a:t>Commercial Hardware offers one of </a:t>
            </a:r>
            <a:br>
              <a:rPr lang="en-US" dirty="0"/>
            </a:br>
            <a:r>
              <a:rPr lang="en-US" dirty="0"/>
              <a:t>the industry’s best lead times, with most products available to ship same day or next day. You can rely </a:t>
            </a:r>
            <a:r>
              <a:rPr lang="en-US" dirty="0" smtClean="0"/>
              <a:t>on </a:t>
            </a:r>
            <a:r>
              <a:rPr lang="en-US" dirty="0"/>
              <a:t>STANLEY Commercial Hardware for </a:t>
            </a:r>
            <a:r>
              <a:rPr lang="en-US" dirty="0" smtClean="0"/>
              <a:t/>
            </a:r>
            <a:br>
              <a:rPr lang="en-US" dirty="0" smtClean="0"/>
            </a:br>
            <a:r>
              <a:rPr lang="en-US" dirty="0" smtClean="0"/>
              <a:t>in-stock</a:t>
            </a:r>
            <a:r>
              <a:rPr lang="en-US" dirty="0"/>
              <a:t>, </a:t>
            </a:r>
            <a:r>
              <a:rPr lang="en-US" dirty="0" smtClean="0"/>
              <a:t>on-time </a:t>
            </a:r>
            <a:r>
              <a:rPr lang="en-US" dirty="0"/>
              <a:t>security</a:t>
            </a:r>
            <a:r>
              <a:rPr lang="en-US" dirty="0" smtClean="0"/>
              <a:t>.</a:t>
            </a:r>
          </a:p>
          <a:p>
            <a:pPr marL="0" indent="0">
              <a:buNone/>
            </a:pPr>
            <a:endParaRPr lang="en-US" dirty="0"/>
          </a:p>
        </p:txBody>
      </p:sp>
      <p:sp>
        <p:nvSpPr>
          <p:cNvPr id="6" name="Text Placeholder 5"/>
          <p:cNvSpPr>
            <a:spLocks noGrp="1"/>
          </p:cNvSpPr>
          <p:nvPr>
            <p:ph type="body" sz="quarter" idx="10"/>
          </p:nvPr>
        </p:nvSpPr>
        <p:spPr>
          <a:xfrm>
            <a:off x="284480" y="4136737"/>
            <a:ext cx="8229600" cy="379412"/>
          </a:xfrm>
        </p:spPr>
        <p:txBody>
          <a:bodyPr/>
          <a:lstStyle/>
          <a:p>
            <a:r>
              <a:rPr lang="en-US" sz="1600" b="1" dirty="0">
                <a:solidFill>
                  <a:schemeClr val="bg1"/>
                </a:solidFill>
              </a:rPr>
              <a:t>STANLEY Commercial Hardware proudly represents the </a:t>
            </a:r>
            <a:r>
              <a:rPr lang="en-US" sz="1600" b="1" dirty="0" smtClean="0">
                <a:solidFill>
                  <a:schemeClr val="bg1"/>
                </a:solidFill>
              </a:rPr>
              <a:t/>
            </a:r>
            <a:br>
              <a:rPr lang="en-US" sz="1600" b="1" dirty="0" smtClean="0">
                <a:solidFill>
                  <a:schemeClr val="bg1"/>
                </a:solidFill>
              </a:rPr>
            </a:br>
            <a:r>
              <a:rPr lang="en-US" sz="1600" b="1" dirty="0" smtClean="0">
                <a:solidFill>
                  <a:schemeClr val="bg1"/>
                </a:solidFill>
              </a:rPr>
              <a:t>high </a:t>
            </a:r>
            <a:r>
              <a:rPr lang="en-US" sz="1600" b="1" dirty="0">
                <a:solidFill>
                  <a:schemeClr val="bg1"/>
                </a:solidFill>
              </a:rPr>
              <a:t>standards of the name your customers know and trust.</a:t>
            </a:r>
            <a:endParaRPr lang="en-US" sz="1600" dirty="0">
              <a:solidFill>
                <a:schemeClr val="bg1"/>
              </a:solidFill>
            </a:endParaRPr>
          </a:p>
          <a:p>
            <a:endParaRPr lang="en-US" sz="1600" dirty="0">
              <a:solidFill>
                <a:schemeClr val="bg1"/>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4094" y="3188726"/>
            <a:ext cx="816123" cy="627351"/>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3581" y="2909041"/>
            <a:ext cx="1104553" cy="966485"/>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2153" y="3129279"/>
            <a:ext cx="1058348" cy="746247"/>
          </a:xfrm>
          <a:prstGeom prst="rect">
            <a:avLst/>
          </a:prstGeom>
        </p:spPr>
      </p:pic>
    </p:spTree>
    <p:extLst>
      <p:ext uri="{BB962C8B-B14F-4D97-AF65-F5344CB8AC3E}">
        <p14:creationId xmlns:p14="http://schemas.microsoft.com/office/powerpoint/2010/main" val="17658464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595A59"/>
                </a:solidFill>
              </a:rPr>
              <a:t>Commercial Hardware </a:t>
            </a:r>
            <a:r>
              <a:rPr lang="en-US" b="1" dirty="0" smtClean="0">
                <a:solidFill>
                  <a:srgbClr val="595A59"/>
                </a:solidFill>
              </a:rPr>
              <a:t>Locks</a:t>
            </a:r>
            <a:br>
              <a:rPr lang="en-US" b="1" dirty="0" smtClean="0">
                <a:solidFill>
                  <a:srgbClr val="595A59"/>
                </a:solidFill>
              </a:rPr>
            </a:br>
            <a:r>
              <a:rPr lang="en-US" dirty="0">
                <a:solidFill>
                  <a:srgbClr val="595A59"/>
                </a:solidFill>
              </a:rPr>
              <a:t/>
            </a:r>
            <a:br>
              <a:rPr lang="en-US" dirty="0">
                <a:solidFill>
                  <a:srgbClr val="595A59"/>
                </a:solidFill>
              </a:rPr>
            </a:br>
            <a:r>
              <a:rPr lang="en-US" sz="1900" dirty="0">
                <a:solidFill>
                  <a:srgbClr val="595A59"/>
                </a:solidFill>
              </a:rPr>
              <a:t>Our locks are engineered for long-lasting performance. STANLEY Commercial Hardware Grade 1 and Grade 2 locks—cylindrical, tubular, deadbolt, interconnect, and mortise—easily exceed industry standards for strength, durability, and tamper-resistance. Available in a variety of styles and finishes, our mechanical locks—with interchangeable cores and options for electrified functions—are easy to customize and configure in the field.</a:t>
            </a:r>
          </a:p>
        </p:txBody>
      </p:sp>
    </p:spTree>
    <p:extLst>
      <p:ext uri="{BB962C8B-B14F-4D97-AF65-F5344CB8AC3E}">
        <p14:creationId xmlns:p14="http://schemas.microsoft.com/office/powerpoint/2010/main" val="1435414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3174" y="2290995"/>
            <a:ext cx="1289942" cy="991574"/>
          </a:xfrm>
          <a:prstGeom prst="rect">
            <a:avLst/>
          </a:prstGeom>
        </p:spPr>
      </p:pic>
      <p:sp>
        <p:nvSpPr>
          <p:cNvPr id="7" name="Title 6"/>
          <p:cNvSpPr>
            <a:spLocks noGrp="1"/>
          </p:cNvSpPr>
          <p:nvPr>
            <p:ph type="title"/>
          </p:nvPr>
        </p:nvSpPr>
        <p:spPr/>
        <p:txBody>
          <a:bodyPr/>
          <a:lstStyle/>
          <a:p>
            <a:r>
              <a:rPr lang="en-US" b="1" dirty="0" smtClean="0"/>
              <a:t>Lock Series Types</a:t>
            </a:r>
            <a:r>
              <a:rPr lang="en-US" dirty="0" smtClean="0"/>
              <a:t/>
            </a:r>
            <a:br>
              <a:rPr lang="en-US" dirty="0" smtClean="0"/>
            </a:br>
            <a:endParaRPr lang="en-US" dirty="0"/>
          </a:p>
        </p:txBody>
      </p:sp>
      <p:sp>
        <p:nvSpPr>
          <p:cNvPr id="3" name="Content Placeholder 2"/>
          <p:cNvSpPr>
            <a:spLocks noGrp="1"/>
          </p:cNvSpPr>
          <p:nvPr>
            <p:ph idx="1"/>
          </p:nvPr>
        </p:nvSpPr>
        <p:spPr>
          <a:xfrm>
            <a:off x="457199" y="1530540"/>
            <a:ext cx="3220322" cy="2321791"/>
          </a:xfrm>
        </p:spPr>
        <p:txBody>
          <a:bodyPr/>
          <a:lstStyle/>
          <a:p>
            <a:r>
              <a:rPr lang="en-US" b="1" dirty="0" smtClean="0"/>
              <a:t>QCL100 </a:t>
            </a:r>
            <a:r>
              <a:rPr lang="en-US" b="1" dirty="0"/>
              <a:t>and QCL200 Series: </a:t>
            </a:r>
            <a:r>
              <a:rPr lang="en-US" b="1" dirty="0" smtClean="0"/>
              <a:t/>
            </a:r>
            <a:br>
              <a:rPr lang="en-US" b="1" dirty="0" smtClean="0"/>
            </a:br>
            <a:r>
              <a:rPr lang="en-US" dirty="0" smtClean="0"/>
              <a:t>Heavy-duty </a:t>
            </a:r>
            <a:r>
              <a:rPr lang="en-US" dirty="0"/>
              <a:t>and standard-duty cylindrical locks built to have an exceptionally reliable performance life</a:t>
            </a:r>
          </a:p>
          <a:p>
            <a:r>
              <a:rPr lang="en-US" b="1" dirty="0" smtClean="0"/>
              <a:t>QTL200 </a:t>
            </a:r>
            <a:r>
              <a:rPr lang="en-US" b="1" dirty="0"/>
              <a:t>Series: </a:t>
            </a:r>
            <a:r>
              <a:rPr lang="en-US" b="1" dirty="0" smtClean="0"/>
              <a:t/>
            </a:r>
            <a:br>
              <a:rPr lang="en-US" b="1" dirty="0" smtClean="0"/>
            </a:br>
            <a:r>
              <a:rPr lang="en-US" dirty="0" smtClean="0"/>
              <a:t>Standard-duty tubular </a:t>
            </a:r>
            <a:r>
              <a:rPr lang="en-US" dirty="0"/>
              <a:t>locks </a:t>
            </a:r>
            <a:r>
              <a:rPr lang="en-US" dirty="0" smtClean="0"/>
              <a:t/>
            </a:r>
            <a:br>
              <a:rPr lang="en-US" dirty="0" smtClean="0"/>
            </a:br>
            <a:r>
              <a:rPr lang="en-US" dirty="0" smtClean="0"/>
              <a:t>that make </a:t>
            </a:r>
            <a:r>
              <a:rPr lang="en-US" dirty="0"/>
              <a:t>installation and </a:t>
            </a:r>
            <a:r>
              <a:rPr lang="en-US" dirty="0" smtClean="0"/>
              <a:t/>
            </a:r>
            <a:br>
              <a:rPr lang="en-US" dirty="0" smtClean="0"/>
            </a:br>
            <a:r>
              <a:rPr lang="en-US" dirty="0" smtClean="0"/>
              <a:t>retrofitting </a:t>
            </a:r>
            <a:r>
              <a:rPr lang="en-US" dirty="0"/>
              <a:t>simpler </a:t>
            </a:r>
            <a:endParaRPr lang="en-US" dirty="0" smtClean="0"/>
          </a:p>
          <a:p>
            <a:endParaRPr lang="en-US" dirty="0"/>
          </a:p>
          <a:p>
            <a:endParaRPr lang="en-US" dirty="0"/>
          </a:p>
        </p:txBody>
      </p:sp>
      <p:sp>
        <p:nvSpPr>
          <p:cNvPr id="9" name="Content Placeholder 8"/>
          <p:cNvSpPr>
            <a:spLocks noGrp="1"/>
          </p:cNvSpPr>
          <p:nvPr>
            <p:ph idx="11"/>
          </p:nvPr>
        </p:nvSpPr>
        <p:spPr>
          <a:xfrm>
            <a:off x="4662151" y="1530540"/>
            <a:ext cx="3306335" cy="2321791"/>
          </a:xfrm>
        </p:spPr>
        <p:txBody>
          <a:bodyPr/>
          <a:lstStyle/>
          <a:p>
            <a:r>
              <a:rPr lang="fr-FR" b="1" dirty="0"/>
              <a:t>QGT200 </a:t>
            </a:r>
            <a:r>
              <a:rPr lang="en-US" b="1" dirty="0"/>
              <a:t>Series: </a:t>
            </a:r>
            <a:br>
              <a:rPr lang="en-US" b="1" dirty="0"/>
            </a:br>
            <a:r>
              <a:rPr lang="en-US" dirty="0"/>
              <a:t>Decorative tubular locks available in a variety of functions and equipped with </a:t>
            </a:r>
            <a:r>
              <a:rPr lang="en-US" dirty="0" err="1"/>
              <a:t>EasyPass</a:t>
            </a:r>
            <a:r>
              <a:rPr lang="en-US" dirty="0"/>
              <a:t>™ and stylized rose </a:t>
            </a:r>
            <a:r>
              <a:rPr lang="en-US" dirty="0" smtClean="0"/>
              <a:t>option</a:t>
            </a:r>
            <a:endParaRPr lang="en-US" b="1" dirty="0" smtClean="0"/>
          </a:p>
          <a:p>
            <a:r>
              <a:rPr lang="en-US" b="1" dirty="0" smtClean="0"/>
              <a:t>QDB100 </a:t>
            </a:r>
            <a:r>
              <a:rPr lang="en-US" b="1" dirty="0"/>
              <a:t>and QDB200 Series: </a:t>
            </a:r>
            <a:r>
              <a:rPr lang="en-US" b="1" dirty="0" smtClean="0"/>
              <a:t/>
            </a:r>
            <a:br>
              <a:rPr lang="en-US" b="1" dirty="0" smtClean="0"/>
            </a:br>
            <a:r>
              <a:rPr lang="en-US" dirty="0" smtClean="0"/>
              <a:t>Heavy-duty </a:t>
            </a:r>
            <a:r>
              <a:rPr lang="en-US" dirty="0"/>
              <a:t>and standard-duty deadbolts with solid forged housing </a:t>
            </a:r>
            <a:r>
              <a:rPr lang="en-US" dirty="0" smtClean="0"/>
              <a:t/>
            </a:r>
            <a:br>
              <a:rPr lang="en-US" dirty="0" smtClean="0"/>
            </a:br>
            <a:r>
              <a:rPr lang="en-US" dirty="0" smtClean="0"/>
              <a:t>for </a:t>
            </a:r>
            <a:r>
              <a:rPr lang="en-US" dirty="0"/>
              <a:t>added strength and performance </a:t>
            </a:r>
            <a:r>
              <a:rPr lang="en-US" dirty="0" smtClean="0"/>
              <a:t>life</a:t>
            </a:r>
          </a:p>
          <a:p>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1113" y="1409243"/>
            <a:ext cx="1062003" cy="92925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1970" y="1412149"/>
            <a:ext cx="1324392" cy="802731"/>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7529" y="2510815"/>
            <a:ext cx="1351727" cy="743781"/>
          </a:xfrm>
          <a:prstGeom prst="rect">
            <a:avLst/>
          </a:prstGeom>
        </p:spPr>
      </p:pic>
    </p:spTree>
    <p:extLst>
      <p:ext uri="{BB962C8B-B14F-4D97-AF65-F5344CB8AC3E}">
        <p14:creationId xmlns:p14="http://schemas.microsoft.com/office/powerpoint/2010/main" val="5960474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47509" y="1732737"/>
            <a:ext cx="1636064" cy="1840259"/>
            <a:chOff x="2547509" y="1732737"/>
            <a:chExt cx="1636064" cy="1840259"/>
          </a:xfrm>
        </p:grpSpPr>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7509" y="2246514"/>
              <a:ext cx="870712" cy="1326482"/>
            </a:xfrm>
            <a:prstGeom prst="rect">
              <a:avLst/>
            </a:prstGeom>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4953" y="1732737"/>
              <a:ext cx="828620" cy="1392645"/>
            </a:xfrm>
            <a:prstGeom prst="rect">
              <a:avLst/>
            </a:prstGeom>
          </p:spPr>
        </p:pic>
      </p:grpSp>
      <p:grpSp>
        <p:nvGrpSpPr>
          <p:cNvPr id="4" name="Group 3"/>
          <p:cNvGrpSpPr/>
          <p:nvPr/>
        </p:nvGrpSpPr>
        <p:grpSpPr>
          <a:xfrm>
            <a:off x="6842142" y="1732737"/>
            <a:ext cx="1758476" cy="1562159"/>
            <a:chOff x="6702554" y="1986574"/>
            <a:chExt cx="1758476" cy="1562159"/>
          </a:xfrm>
        </p:grpSpPr>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2554" y="2602067"/>
              <a:ext cx="946666" cy="946666"/>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12090" y="1986574"/>
              <a:ext cx="848940" cy="1341314"/>
            </a:xfrm>
            <a:prstGeom prst="rect">
              <a:avLst/>
            </a:prstGeom>
          </p:spPr>
        </p:pic>
      </p:grpSp>
      <p:sp>
        <p:nvSpPr>
          <p:cNvPr id="7" name="Title 6"/>
          <p:cNvSpPr>
            <a:spLocks noGrp="1"/>
          </p:cNvSpPr>
          <p:nvPr>
            <p:ph type="title"/>
          </p:nvPr>
        </p:nvSpPr>
        <p:spPr/>
        <p:txBody>
          <a:bodyPr/>
          <a:lstStyle/>
          <a:p>
            <a:r>
              <a:rPr lang="en-US" b="1" dirty="0" smtClean="0"/>
              <a:t>Lock Series Types</a:t>
            </a:r>
            <a:r>
              <a:rPr lang="en-US" dirty="0" smtClean="0"/>
              <a:t/>
            </a:r>
            <a:br>
              <a:rPr lang="en-US" dirty="0" smtClean="0"/>
            </a:br>
            <a:endParaRPr lang="en-US" dirty="0"/>
          </a:p>
        </p:txBody>
      </p:sp>
      <p:sp>
        <p:nvSpPr>
          <p:cNvPr id="3" name="Content Placeholder 2"/>
          <p:cNvSpPr>
            <a:spLocks noGrp="1"/>
          </p:cNvSpPr>
          <p:nvPr>
            <p:ph idx="1"/>
          </p:nvPr>
        </p:nvSpPr>
        <p:spPr>
          <a:xfrm>
            <a:off x="457198" y="1530540"/>
            <a:ext cx="3726375" cy="2321791"/>
          </a:xfrm>
        </p:spPr>
        <p:txBody>
          <a:bodyPr/>
          <a:lstStyle/>
          <a:p>
            <a:r>
              <a:rPr lang="en-US" b="1" dirty="0"/>
              <a:t>QCI200 Series: </a:t>
            </a:r>
            <a:br>
              <a:rPr lang="en-US" b="1" dirty="0"/>
            </a:br>
            <a:r>
              <a:rPr lang="en-US" dirty="0"/>
              <a:t>Standard-duty interconnect locks </a:t>
            </a:r>
            <a:r>
              <a:rPr lang="en-US" dirty="0" smtClean="0"/>
              <a:t/>
            </a:r>
            <a:br>
              <a:rPr lang="en-US" dirty="0" smtClean="0"/>
            </a:br>
            <a:r>
              <a:rPr lang="en-US" dirty="0" smtClean="0"/>
              <a:t>with single </a:t>
            </a:r>
            <a:r>
              <a:rPr lang="en-US" dirty="0"/>
              <a:t>motion egress for easy emergency exit</a:t>
            </a:r>
          </a:p>
          <a:p>
            <a:endParaRPr lang="en-US" dirty="0"/>
          </a:p>
          <a:p>
            <a:endParaRPr lang="en-US" dirty="0"/>
          </a:p>
        </p:txBody>
      </p:sp>
      <p:sp>
        <p:nvSpPr>
          <p:cNvPr id="9" name="Content Placeholder 8"/>
          <p:cNvSpPr>
            <a:spLocks noGrp="1"/>
          </p:cNvSpPr>
          <p:nvPr>
            <p:ph idx="11"/>
          </p:nvPr>
        </p:nvSpPr>
        <p:spPr>
          <a:xfrm>
            <a:off x="4662152" y="1530540"/>
            <a:ext cx="3374408" cy="2321791"/>
          </a:xfrm>
        </p:spPr>
        <p:txBody>
          <a:bodyPr/>
          <a:lstStyle/>
          <a:p>
            <a:r>
              <a:rPr lang="en-US" b="1" dirty="0" smtClean="0"/>
              <a:t>QMS/QME100 </a:t>
            </a:r>
            <a:r>
              <a:rPr lang="en-US" b="1" dirty="0"/>
              <a:t>Series: </a:t>
            </a:r>
            <a:r>
              <a:rPr lang="en-US" b="1" dirty="0" smtClean="0"/>
              <a:t/>
            </a:r>
            <a:br>
              <a:rPr lang="en-US" b="1" dirty="0" smtClean="0"/>
            </a:br>
            <a:r>
              <a:rPr lang="en-US" dirty="0" smtClean="0"/>
              <a:t>Heavy-duty </a:t>
            </a:r>
            <a:r>
              <a:rPr lang="en-US" dirty="0"/>
              <a:t>mortise locks </a:t>
            </a:r>
            <a:r>
              <a:rPr lang="en-US" dirty="0" smtClean="0"/>
              <a:t>with standard </a:t>
            </a:r>
            <a:r>
              <a:rPr lang="en-US" dirty="0"/>
              <a:t>security features at a </a:t>
            </a:r>
            <a:r>
              <a:rPr lang="en-US" dirty="0" smtClean="0"/>
              <a:t>better </a:t>
            </a:r>
            <a:r>
              <a:rPr lang="en-US" dirty="0"/>
              <a:t>value</a:t>
            </a:r>
          </a:p>
          <a:p>
            <a:endParaRPr lang="en-US" dirty="0"/>
          </a:p>
        </p:txBody>
      </p:sp>
    </p:spTree>
    <p:extLst>
      <p:ext uri="{BB962C8B-B14F-4D97-AF65-F5344CB8AC3E}">
        <p14:creationId xmlns:p14="http://schemas.microsoft.com/office/powerpoint/2010/main" val="2004923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8" y="880906"/>
            <a:ext cx="9144338" cy="32003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338" y="1215583"/>
            <a:ext cx="3227632" cy="774582"/>
          </a:xfrm>
          <a:prstGeom prst="rect">
            <a:avLst/>
          </a:prstGeom>
          <a:solidFill>
            <a:srgbClr val="FFCB23">
              <a:alpha val="89804"/>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7133" y="1289415"/>
            <a:ext cx="2988734" cy="646331"/>
          </a:xfrm>
          <a:prstGeom prst="rect">
            <a:avLst/>
          </a:prstGeom>
          <a:noFill/>
        </p:spPr>
        <p:txBody>
          <a:bodyPr wrap="square" rtlCol="0">
            <a:spAutoFit/>
          </a:bodyPr>
          <a:lstStyle/>
          <a:p>
            <a:r>
              <a:rPr lang="en-US" sz="1800" b="1" dirty="0">
                <a:solidFill>
                  <a:schemeClr val="bg1"/>
                </a:solidFill>
              </a:rPr>
              <a:t>Cores and Keys:</a:t>
            </a:r>
            <a:r>
              <a:rPr lang="en-US" sz="1800" dirty="0">
                <a:solidFill>
                  <a:schemeClr val="bg1"/>
                </a:solidFill>
              </a:rPr>
              <a:t/>
            </a:r>
            <a:br>
              <a:rPr lang="en-US" sz="1800" dirty="0">
                <a:solidFill>
                  <a:schemeClr val="bg1"/>
                </a:solidFill>
              </a:rPr>
            </a:br>
            <a:r>
              <a:rPr lang="en-US" sz="1800" dirty="0">
                <a:solidFill>
                  <a:schemeClr val="bg1"/>
                </a:solidFill>
              </a:rPr>
              <a:t>Strong Performance</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4045" y="394629"/>
            <a:ext cx="5496859" cy="5238617"/>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92306" y="1851631"/>
            <a:ext cx="2399627" cy="2229654"/>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6667" y="1135774"/>
            <a:ext cx="707459" cy="1148702"/>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04396" y="1135774"/>
            <a:ext cx="707459" cy="1148702"/>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93210" y="2294183"/>
            <a:ext cx="707459" cy="1148702"/>
          </a:xfrm>
          <a:prstGeom prst="rect">
            <a:avLst/>
          </a:prstGeom>
        </p:spPr>
      </p:pic>
    </p:spTree>
    <p:extLst>
      <p:ext uri="{BB962C8B-B14F-4D97-AF65-F5344CB8AC3E}">
        <p14:creationId xmlns:p14="http://schemas.microsoft.com/office/powerpoint/2010/main" val="2027242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Security, value and flexibility.</a:t>
            </a:r>
            <a:r>
              <a:rPr lang="en-US" dirty="0"/>
              <a:t/>
            </a:r>
            <a:br>
              <a:rPr lang="en-US" dirty="0"/>
            </a:br>
            <a:endParaRPr lang="en-US" dirty="0"/>
          </a:p>
        </p:txBody>
      </p:sp>
      <p:sp>
        <p:nvSpPr>
          <p:cNvPr id="3" name="Subtitle 2"/>
          <p:cNvSpPr>
            <a:spLocks noGrp="1"/>
          </p:cNvSpPr>
          <p:nvPr>
            <p:ph idx="1"/>
          </p:nvPr>
        </p:nvSpPr>
        <p:spPr/>
        <p:txBody>
          <a:bodyPr/>
          <a:lstStyle/>
          <a:p>
            <a:pPr marL="0" indent="0">
              <a:buNone/>
            </a:pPr>
            <a:r>
              <a:rPr lang="en-US" b="1" dirty="0"/>
              <a:t>We designed STANLEY Commercial Hardware keying systems for compatibility with </a:t>
            </a:r>
            <a:r>
              <a:rPr lang="en-US" b="1" dirty="0" smtClean="0"/>
              <a:t>products</a:t>
            </a:r>
            <a:r>
              <a:rPr lang="en-US" b="1" dirty="0"/>
              <a:t> </a:t>
            </a:r>
            <a:r>
              <a:rPr lang="en-US" b="1" dirty="0" smtClean="0"/>
              <a:t>from </a:t>
            </a:r>
            <a:r>
              <a:rPr lang="en-US" b="1" dirty="0"/>
              <a:t>a variety of manufacturers</a:t>
            </a:r>
            <a:r>
              <a:rPr lang="en-US" b="1" dirty="0" smtClean="0"/>
              <a:t>.</a:t>
            </a:r>
          </a:p>
          <a:p>
            <a:r>
              <a:rPr lang="en-US" b="1" dirty="0"/>
              <a:t>More keyways:</a:t>
            </a:r>
            <a:r>
              <a:rPr lang="en-US" dirty="0"/>
              <a:t> Up to 26 different keyways available </a:t>
            </a:r>
          </a:p>
          <a:p>
            <a:r>
              <a:rPr lang="en-US" b="1" dirty="0" smtClean="0"/>
              <a:t>More </a:t>
            </a:r>
            <a:r>
              <a:rPr lang="en-US" b="1" dirty="0"/>
              <a:t>standard finishes:</a:t>
            </a:r>
            <a:r>
              <a:rPr lang="en-US" dirty="0"/>
              <a:t> Satin Brass, Oil-rubbed Bronze, Satin Chrome </a:t>
            </a:r>
          </a:p>
          <a:p>
            <a:pPr marL="0" indent="0">
              <a:buNone/>
            </a:pPr>
            <a:endParaRPr lang="en-US" dirty="0"/>
          </a:p>
          <a:p>
            <a:endParaRPr lang="en-US" dirty="0"/>
          </a:p>
        </p:txBody>
      </p:sp>
    </p:spTree>
    <p:extLst>
      <p:ext uri="{BB962C8B-B14F-4D97-AF65-F5344CB8AC3E}">
        <p14:creationId xmlns:p14="http://schemas.microsoft.com/office/powerpoint/2010/main" val="18418337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Cores and Keys</a:t>
            </a:r>
          </a:p>
        </p:txBody>
      </p:sp>
      <p:sp>
        <p:nvSpPr>
          <p:cNvPr id="3" name="Content Placeholder 2"/>
          <p:cNvSpPr>
            <a:spLocks noGrp="1"/>
          </p:cNvSpPr>
          <p:nvPr>
            <p:ph idx="1"/>
          </p:nvPr>
        </p:nvSpPr>
        <p:spPr/>
        <p:txBody>
          <a:bodyPr/>
          <a:lstStyle/>
          <a:p>
            <a:pPr marL="0" indent="0">
              <a:buNone/>
            </a:pPr>
            <a:r>
              <a:rPr lang="en-US" dirty="0"/>
              <a:t>The breadth of our keyway options makes it easy to find keys and cores that fit your application. And with a variety of standard finishes and quality materials that make our products long-lasting and more secure, you’ll not only enjoy a great value—but also more peace of mind.</a:t>
            </a:r>
          </a:p>
          <a:p>
            <a:endParaRPr lang="en-US" dirty="0"/>
          </a:p>
        </p:txBody>
      </p:sp>
      <p:sp>
        <p:nvSpPr>
          <p:cNvPr id="4" name="Content Placeholder 3"/>
          <p:cNvSpPr>
            <a:spLocks noGrp="1"/>
          </p:cNvSpPr>
          <p:nvPr>
            <p:ph idx="11"/>
          </p:nvPr>
        </p:nvSpPr>
        <p:spPr/>
        <p:txBody>
          <a:bodyPr/>
          <a:lstStyle/>
          <a:p>
            <a:pPr marL="0" indent="0">
              <a:buNone/>
            </a:pPr>
            <a:r>
              <a:rPr lang="en-US" b="1" dirty="0"/>
              <a:t>With more options, short lead times, simple installation and reliable performance, STANLEY Commercial Hardware cores and keys deliver the durable security you expect from the name more Americans trust for security products.</a:t>
            </a:r>
            <a:endParaRPr lang="en-US" dirty="0"/>
          </a:p>
          <a:p>
            <a:pPr marL="0" indent="0">
              <a:buNone/>
            </a:pPr>
            <a:endParaRPr lang="en-US" dirty="0"/>
          </a:p>
        </p:txBody>
      </p:sp>
    </p:spTree>
    <p:extLst>
      <p:ext uri="{BB962C8B-B14F-4D97-AF65-F5344CB8AC3E}">
        <p14:creationId xmlns:p14="http://schemas.microsoft.com/office/powerpoint/2010/main" val="1114186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Core </a:t>
            </a:r>
            <a:r>
              <a:rPr lang="en-US" b="1" dirty="0" smtClean="0"/>
              <a:t>Options</a:t>
            </a:r>
            <a:r>
              <a:rPr lang="en-US" dirty="0"/>
              <a:t/>
            </a:r>
            <a:br>
              <a:rPr lang="en-US" dirty="0"/>
            </a:br>
            <a:r>
              <a:rPr lang="en-US" dirty="0"/>
              <a:t/>
            </a:r>
            <a:br>
              <a:rPr lang="en-US" dirty="0"/>
            </a:br>
            <a:endParaRPr lang="en-US" dirty="0"/>
          </a:p>
        </p:txBody>
      </p:sp>
      <p:sp>
        <p:nvSpPr>
          <p:cNvPr id="3" name="Content Placeholder 2"/>
          <p:cNvSpPr>
            <a:spLocks noGrp="1"/>
          </p:cNvSpPr>
          <p:nvPr>
            <p:ph idx="1"/>
          </p:nvPr>
        </p:nvSpPr>
        <p:spPr>
          <a:xfrm>
            <a:off x="457200" y="1442490"/>
            <a:ext cx="4024648" cy="2321791"/>
          </a:xfrm>
        </p:spPr>
        <p:txBody>
          <a:bodyPr/>
          <a:lstStyle/>
          <a:p>
            <a:pPr marL="0" indent="0">
              <a:spcBef>
                <a:spcPts val="200"/>
              </a:spcBef>
              <a:buNone/>
            </a:pPr>
            <a:r>
              <a:rPr lang="en-US" b="1" dirty="0" smtClean="0"/>
              <a:t>7CS</a:t>
            </a:r>
            <a:endParaRPr lang="en-US" dirty="0"/>
          </a:p>
          <a:p>
            <a:pPr>
              <a:spcBef>
                <a:spcPts val="200"/>
              </a:spcBef>
            </a:pPr>
            <a:r>
              <a:rPr lang="en-US" dirty="0" smtClean="0"/>
              <a:t>Brass </a:t>
            </a:r>
            <a:r>
              <a:rPr lang="en-US" dirty="0"/>
              <a:t>body with zinc face in 3 finishes</a:t>
            </a:r>
          </a:p>
          <a:p>
            <a:pPr>
              <a:spcBef>
                <a:spcPts val="200"/>
              </a:spcBef>
            </a:pPr>
            <a:r>
              <a:rPr lang="en-US" dirty="0" smtClean="0"/>
              <a:t>6- </a:t>
            </a:r>
            <a:r>
              <a:rPr lang="en-US" dirty="0"/>
              <a:t>and 7-pin configurations</a:t>
            </a:r>
          </a:p>
          <a:p>
            <a:pPr>
              <a:spcBef>
                <a:spcPts val="200"/>
              </a:spcBef>
            </a:pPr>
            <a:r>
              <a:rPr lang="en-US" dirty="0" err="1" smtClean="0"/>
              <a:t>Uncombinated</a:t>
            </a:r>
            <a:r>
              <a:rPr lang="en-US" dirty="0" smtClean="0"/>
              <a:t> </a:t>
            </a:r>
            <a:r>
              <a:rPr lang="en-US" dirty="0"/>
              <a:t>only; blank core face</a:t>
            </a:r>
          </a:p>
          <a:p>
            <a:pPr>
              <a:spcBef>
                <a:spcPts val="200"/>
              </a:spcBef>
              <a:spcAft>
                <a:spcPts val="200"/>
              </a:spcAft>
            </a:pPr>
            <a:r>
              <a:rPr lang="en-US" dirty="0" smtClean="0"/>
              <a:t>26 </a:t>
            </a:r>
            <a:r>
              <a:rPr lang="en-US" dirty="0"/>
              <a:t>available </a:t>
            </a:r>
            <a:r>
              <a:rPr lang="en-US" dirty="0" smtClean="0"/>
              <a:t>keyways</a:t>
            </a:r>
          </a:p>
          <a:p>
            <a:pPr marL="0" indent="0">
              <a:spcBef>
                <a:spcPts val="200"/>
              </a:spcBef>
              <a:buNone/>
            </a:pPr>
            <a:r>
              <a:rPr lang="en-US" b="1" dirty="0"/>
              <a:t>6CS</a:t>
            </a:r>
            <a:endParaRPr lang="en-US" dirty="0"/>
          </a:p>
          <a:p>
            <a:pPr>
              <a:spcBef>
                <a:spcPts val="200"/>
              </a:spcBef>
            </a:pPr>
            <a:r>
              <a:rPr lang="en-US" dirty="0" smtClean="0"/>
              <a:t>Brass </a:t>
            </a:r>
            <a:r>
              <a:rPr lang="en-US" dirty="0"/>
              <a:t>body with zinc face in 3 finishes</a:t>
            </a:r>
          </a:p>
          <a:p>
            <a:pPr>
              <a:spcBef>
                <a:spcPts val="200"/>
              </a:spcBef>
            </a:pPr>
            <a:r>
              <a:rPr lang="en-US" dirty="0" smtClean="0"/>
              <a:t>6- </a:t>
            </a:r>
            <a:r>
              <a:rPr lang="en-US" dirty="0"/>
              <a:t>and 7-pin configurations</a:t>
            </a:r>
          </a:p>
          <a:p>
            <a:pPr>
              <a:spcBef>
                <a:spcPts val="200"/>
              </a:spcBef>
            </a:pPr>
            <a:r>
              <a:rPr lang="en-US" dirty="0" smtClean="0"/>
              <a:t>Available </a:t>
            </a:r>
            <a:r>
              <a:rPr lang="en-US" dirty="0" err="1"/>
              <a:t>combinated</a:t>
            </a:r>
            <a:r>
              <a:rPr lang="en-US" dirty="0"/>
              <a:t>; multiple master key levels</a:t>
            </a:r>
          </a:p>
          <a:p>
            <a:pPr>
              <a:spcBef>
                <a:spcPts val="200"/>
              </a:spcBef>
            </a:pPr>
            <a:r>
              <a:rPr lang="en-US" dirty="0" smtClean="0"/>
              <a:t>BF-BEST </a:t>
            </a:r>
            <a:r>
              <a:rPr lang="en-US" dirty="0"/>
              <a:t>“F” keyway</a:t>
            </a:r>
          </a:p>
          <a:p>
            <a:pPr>
              <a:spcBef>
                <a:spcPts val="200"/>
              </a:spcBef>
            </a:pPr>
            <a:endParaRPr lang="en-US" dirty="0"/>
          </a:p>
        </p:txBody>
      </p:sp>
      <p:sp>
        <p:nvSpPr>
          <p:cNvPr id="4" name="Content Placeholder 3"/>
          <p:cNvSpPr>
            <a:spLocks noGrp="1"/>
          </p:cNvSpPr>
          <p:nvPr>
            <p:ph idx="11"/>
          </p:nvPr>
        </p:nvSpPr>
        <p:spPr>
          <a:xfrm>
            <a:off x="4662152" y="1442490"/>
            <a:ext cx="4024648" cy="2321791"/>
          </a:xfrm>
        </p:spPr>
        <p:txBody>
          <a:bodyPr/>
          <a:lstStyle/>
          <a:p>
            <a:pPr marL="0" indent="0">
              <a:spcBef>
                <a:spcPts val="200"/>
              </a:spcBef>
              <a:buNone/>
            </a:pPr>
            <a:r>
              <a:rPr lang="en-US" b="1" dirty="0" smtClean="0"/>
              <a:t>6EQ</a:t>
            </a:r>
            <a:endParaRPr lang="en-US" dirty="0"/>
          </a:p>
          <a:p>
            <a:pPr>
              <a:spcBef>
                <a:spcPts val="200"/>
              </a:spcBef>
            </a:pPr>
            <a:r>
              <a:rPr lang="en-US" dirty="0" smtClean="0"/>
              <a:t>Brass </a:t>
            </a:r>
            <a:r>
              <a:rPr lang="en-US" dirty="0"/>
              <a:t>body with zinc face in 3 finishes</a:t>
            </a:r>
          </a:p>
          <a:p>
            <a:pPr>
              <a:spcBef>
                <a:spcPts val="200"/>
              </a:spcBef>
            </a:pPr>
            <a:r>
              <a:rPr lang="en-US" dirty="0" smtClean="0"/>
              <a:t>5- </a:t>
            </a:r>
            <a:r>
              <a:rPr lang="en-US" dirty="0"/>
              <a:t>and 6-pin configurations; 4 core types</a:t>
            </a:r>
          </a:p>
          <a:p>
            <a:pPr>
              <a:spcBef>
                <a:spcPts val="200"/>
              </a:spcBef>
            </a:pPr>
            <a:r>
              <a:rPr lang="en-US" dirty="0" smtClean="0"/>
              <a:t>Available </a:t>
            </a:r>
            <a:r>
              <a:rPr lang="en-US" dirty="0" err="1"/>
              <a:t>combinated</a:t>
            </a:r>
            <a:r>
              <a:rPr lang="en-US" dirty="0"/>
              <a:t> or zero bitted; </a:t>
            </a:r>
            <a:br>
              <a:rPr lang="en-US" dirty="0"/>
            </a:br>
            <a:r>
              <a:rPr lang="en-US" dirty="0"/>
              <a:t>construction keying available</a:t>
            </a:r>
          </a:p>
          <a:p>
            <a:pPr>
              <a:spcBef>
                <a:spcPts val="200"/>
              </a:spcBef>
            </a:pPr>
            <a:r>
              <a:rPr lang="en-US" dirty="0" smtClean="0"/>
              <a:t>6 </a:t>
            </a:r>
            <a:r>
              <a:rPr lang="en-US" dirty="0"/>
              <a:t>available keyways</a:t>
            </a:r>
          </a:p>
          <a:p>
            <a:pPr>
              <a:spcBef>
                <a:spcPts val="200"/>
              </a:spcBef>
            </a:pPr>
            <a:endParaRPr lang="en-US" dirty="0"/>
          </a:p>
        </p:txBody>
      </p:sp>
      <p:grpSp>
        <p:nvGrpSpPr>
          <p:cNvPr id="11" name="Group 10"/>
          <p:cNvGrpSpPr/>
          <p:nvPr/>
        </p:nvGrpSpPr>
        <p:grpSpPr>
          <a:xfrm>
            <a:off x="6101500" y="3180080"/>
            <a:ext cx="2445700" cy="1323695"/>
            <a:chOff x="6766682" y="3540099"/>
            <a:chExt cx="1780518" cy="963676"/>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66682" y="3540099"/>
              <a:ext cx="593506" cy="96367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0188" y="3540099"/>
              <a:ext cx="593506" cy="963676"/>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3694" y="3540099"/>
              <a:ext cx="593506" cy="963676"/>
            </a:xfrm>
            <a:prstGeom prst="rect">
              <a:avLst/>
            </a:prstGeom>
          </p:spPr>
        </p:pic>
      </p:grpSp>
    </p:spTree>
    <p:extLst>
      <p:ext uri="{BB962C8B-B14F-4D97-AF65-F5344CB8AC3E}">
        <p14:creationId xmlns:p14="http://schemas.microsoft.com/office/powerpoint/2010/main" val="3773964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Key Options</a:t>
            </a:r>
            <a:r>
              <a:rPr lang="en-US" dirty="0"/>
              <a:t/>
            </a:r>
            <a:br>
              <a:rPr lang="en-US" dirty="0"/>
            </a:br>
            <a:r>
              <a:rPr lang="en-US" dirty="0"/>
              <a:t/>
            </a:r>
            <a:br>
              <a:rPr lang="en-US" dirty="0"/>
            </a:br>
            <a:endParaRPr lang="en-US" dirty="0"/>
          </a:p>
        </p:txBody>
      </p:sp>
      <p:sp>
        <p:nvSpPr>
          <p:cNvPr id="3" name="Content Placeholder 2"/>
          <p:cNvSpPr>
            <a:spLocks noGrp="1"/>
          </p:cNvSpPr>
          <p:nvPr>
            <p:ph idx="1"/>
          </p:nvPr>
        </p:nvSpPr>
        <p:spPr>
          <a:xfrm>
            <a:off x="457200" y="1462810"/>
            <a:ext cx="4024648" cy="2321791"/>
          </a:xfrm>
        </p:spPr>
        <p:txBody>
          <a:bodyPr/>
          <a:lstStyle/>
          <a:p>
            <a:pPr marL="0" indent="0">
              <a:buNone/>
            </a:pPr>
            <a:r>
              <a:rPr lang="en-US" b="1" dirty="0"/>
              <a:t>7AS</a:t>
            </a:r>
            <a:endParaRPr lang="en-US" dirty="0"/>
          </a:p>
          <a:p>
            <a:r>
              <a:rPr lang="en-US" dirty="0" smtClean="0"/>
              <a:t>Solid </a:t>
            </a:r>
            <a:r>
              <a:rPr lang="en-US" dirty="0"/>
              <a:t>brass</a:t>
            </a:r>
          </a:p>
          <a:p>
            <a:r>
              <a:rPr lang="en-US" dirty="0" smtClean="0"/>
              <a:t>Uncut</a:t>
            </a:r>
            <a:r>
              <a:rPr lang="en-US" dirty="0"/>
              <a:t>; stamped "Duplication Prohibited" on front</a:t>
            </a:r>
          </a:p>
          <a:p>
            <a:r>
              <a:rPr lang="en-US" dirty="0" smtClean="0"/>
              <a:t>6- </a:t>
            </a:r>
            <a:r>
              <a:rPr lang="en-US" dirty="0"/>
              <a:t>and 7-pin configurations</a:t>
            </a:r>
          </a:p>
          <a:p>
            <a:r>
              <a:rPr lang="en-US" dirty="0" smtClean="0"/>
              <a:t>26 </a:t>
            </a:r>
            <a:r>
              <a:rPr lang="en-US" dirty="0"/>
              <a:t>available </a:t>
            </a:r>
            <a:r>
              <a:rPr lang="en-US" dirty="0" smtClean="0"/>
              <a:t>keyways</a:t>
            </a:r>
            <a:endParaRPr lang="en-US" dirty="0"/>
          </a:p>
        </p:txBody>
      </p:sp>
      <p:sp>
        <p:nvSpPr>
          <p:cNvPr id="4" name="Content Placeholder 3"/>
          <p:cNvSpPr>
            <a:spLocks noGrp="1"/>
          </p:cNvSpPr>
          <p:nvPr>
            <p:ph idx="11"/>
          </p:nvPr>
        </p:nvSpPr>
        <p:spPr>
          <a:xfrm>
            <a:off x="4662152" y="1462810"/>
            <a:ext cx="4024648" cy="2321791"/>
          </a:xfrm>
        </p:spPr>
        <p:txBody>
          <a:bodyPr/>
          <a:lstStyle/>
          <a:p>
            <a:pPr marL="0" indent="0">
              <a:buNone/>
            </a:pPr>
            <a:r>
              <a:rPr lang="en-US" b="1" dirty="0"/>
              <a:t>6AQ</a:t>
            </a:r>
            <a:endParaRPr lang="en-US" dirty="0"/>
          </a:p>
          <a:p>
            <a:r>
              <a:rPr lang="en-US" dirty="0" smtClean="0"/>
              <a:t>Brass</a:t>
            </a:r>
            <a:endParaRPr lang="en-US" dirty="0"/>
          </a:p>
          <a:p>
            <a:r>
              <a:rPr lang="en-US" dirty="0" smtClean="0"/>
              <a:t>Key </a:t>
            </a:r>
            <a:r>
              <a:rPr lang="en-US" dirty="0"/>
              <a:t>serialization or do not </a:t>
            </a:r>
            <a:r>
              <a:rPr lang="en-US" dirty="0" smtClean="0"/>
              <a:t/>
            </a:r>
            <a:br>
              <a:rPr lang="en-US" dirty="0" smtClean="0"/>
            </a:br>
            <a:r>
              <a:rPr lang="en-US" dirty="0" smtClean="0"/>
              <a:t>duplicate </a:t>
            </a:r>
            <a:r>
              <a:rPr lang="en-US" dirty="0"/>
              <a:t>(DND)</a:t>
            </a:r>
          </a:p>
          <a:p>
            <a:r>
              <a:rPr lang="en-US" dirty="0" smtClean="0"/>
              <a:t>6- </a:t>
            </a:r>
            <a:r>
              <a:rPr lang="en-US" dirty="0"/>
              <a:t>and 7-pin configurations</a:t>
            </a:r>
          </a:p>
          <a:p>
            <a:r>
              <a:rPr lang="en-US" dirty="0" smtClean="0"/>
              <a:t>7 </a:t>
            </a:r>
            <a:r>
              <a:rPr lang="en-US" dirty="0"/>
              <a:t>available keyways</a:t>
            </a:r>
          </a:p>
          <a:p>
            <a:r>
              <a:rPr lang="en-US" dirty="0" smtClean="0"/>
              <a:t>6 </a:t>
            </a:r>
            <a:r>
              <a:rPr lang="en-US" dirty="0"/>
              <a:t>key types</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r="-798"/>
          <a:stretch/>
        </p:blipFill>
        <p:spPr>
          <a:xfrm>
            <a:off x="6763376" y="1462810"/>
            <a:ext cx="2399627" cy="3488265"/>
          </a:xfrm>
          <a:prstGeom prst="rect">
            <a:avLst/>
          </a:prstGeom>
        </p:spPr>
      </p:pic>
    </p:spTree>
    <p:extLst>
      <p:ext uri="{BB962C8B-B14F-4D97-AF65-F5344CB8AC3E}">
        <p14:creationId xmlns:p14="http://schemas.microsoft.com/office/powerpoint/2010/main" val="21313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38" y="880453"/>
            <a:ext cx="9144338" cy="32003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38" y="1215583"/>
            <a:ext cx="3227632" cy="774582"/>
          </a:xfrm>
          <a:prstGeom prst="rect">
            <a:avLst/>
          </a:prstGeom>
          <a:solidFill>
            <a:srgbClr val="FFCB23">
              <a:alpha val="89804"/>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47133" y="1418208"/>
            <a:ext cx="2988734" cy="369332"/>
          </a:xfrm>
          <a:prstGeom prst="rect">
            <a:avLst/>
          </a:prstGeom>
          <a:noFill/>
        </p:spPr>
        <p:txBody>
          <a:bodyPr wrap="square" rtlCol="0">
            <a:spAutoFit/>
          </a:bodyPr>
          <a:lstStyle/>
          <a:p>
            <a:r>
              <a:rPr lang="en-US" sz="1800" b="1" dirty="0">
                <a:solidFill>
                  <a:schemeClr val="bg1"/>
                </a:solidFill>
              </a:rPr>
              <a:t>Standard Keyways</a:t>
            </a:r>
          </a:p>
        </p:txBody>
      </p:sp>
      <p:sp>
        <p:nvSpPr>
          <p:cNvPr id="4" name="TextBox 3"/>
          <p:cNvSpPr txBox="1"/>
          <p:nvPr/>
        </p:nvSpPr>
        <p:spPr>
          <a:xfrm>
            <a:off x="3335867" y="4324146"/>
            <a:ext cx="6312946" cy="276999"/>
          </a:xfrm>
          <a:prstGeom prst="rect">
            <a:avLst/>
          </a:prstGeom>
          <a:noFill/>
        </p:spPr>
        <p:txBody>
          <a:bodyPr wrap="square" rtlCol="0">
            <a:spAutoFit/>
          </a:bodyPr>
          <a:lstStyle/>
          <a:p>
            <a:r>
              <a:rPr lang="en-US" sz="1150" dirty="0" smtClean="0"/>
              <a:t>Complete </a:t>
            </a:r>
            <a:r>
              <a:rPr lang="en-US" sz="1150" dirty="0"/>
              <a:t>line of 26 keyways • </a:t>
            </a:r>
            <a:r>
              <a:rPr lang="en-US" sz="1150" dirty="0" smtClean="0"/>
              <a:t>All </a:t>
            </a:r>
            <a:r>
              <a:rPr lang="en-US" sz="1150" dirty="0"/>
              <a:t>brass keys • Keys stamped “duplication prohibited”</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3944" y="1990165"/>
            <a:ext cx="5728785" cy="1877091"/>
          </a:xfrm>
          <a:prstGeom prst="rect">
            <a:avLst/>
          </a:prstGeom>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856" y="1821073"/>
            <a:ext cx="1474438" cy="2006322"/>
          </a:xfrm>
          <a:prstGeom prst="rect">
            <a:avLst/>
          </a:prstGeom>
        </p:spPr>
      </p:pic>
      <p:sp>
        <p:nvSpPr>
          <p:cNvPr id="16" name="TextBox 15"/>
          <p:cNvSpPr txBox="1"/>
          <p:nvPr/>
        </p:nvSpPr>
        <p:spPr>
          <a:xfrm>
            <a:off x="3377160" y="1215583"/>
            <a:ext cx="5372929" cy="954107"/>
          </a:xfrm>
          <a:prstGeom prst="rect">
            <a:avLst/>
          </a:prstGeom>
          <a:noFill/>
        </p:spPr>
        <p:txBody>
          <a:bodyPr wrap="square" rtlCol="0">
            <a:spAutoFit/>
          </a:bodyPr>
          <a:lstStyle/>
          <a:p>
            <a:r>
              <a:rPr lang="en-US" b="1" dirty="0">
                <a:solidFill>
                  <a:schemeClr val="bg1">
                    <a:lumMod val="85000"/>
                  </a:schemeClr>
                </a:solidFill>
              </a:rPr>
              <a:t>With </a:t>
            </a:r>
            <a:r>
              <a:rPr lang="en-US" b="1" dirty="0">
                <a:solidFill>
                  <a:srgbClr val="EDC328"/>
                </a:solidFill>
              </a:rPr>
              <a:t>26 keyways </a:t>
            </a:r>
            <a:r>
              <a:rPr lang="en-US" b="1" dirty="0">
                <a:solidFill>
                  <a:schemeClr val="bg1">
                    <a:lumMod val="85000"/>
                  </a:schemeClr>
                </a:solidFill>
              </a:rPr>
              <a:t>available for new construction or retrofit,</a:t>
            </a:r>
            <a:r>
              <a:rPr lang="en-US" dirty="0">
                <a:solidFill>
                  <a:schemeClr val="bg1">
                    <a:lumMod val="85000"/>
                  </a:schemeClr>
                </a:solidFill>
              </a:rPr>
              <a:t> plus the craftsmanship you expect from the STANLEY name, </a:t>
            </a:r>
            <a:r>
              <a:rPr lang="en-US" dirty="0" smtClean="0">
                <a:solidFill>
                  <a:schemeClr val="bg1">
                    <a:lumMod val="85000"/>
                  </a:schemeClr>
                </a:solidFill>
              </a:rPr>
              <a:t/>
            </a:r>
            <a:br>
              <a:rPr lang="en-US" dirty="0" smtClean="0">
                <a:solidFill>
                  <a:schemeClr val="bg1">
                    <a:lumMod val="85000"/>
                  </a:schemeClr>
                </a:solidFill>
              </a:rPr>
            </a:br>
            <a:r>
              <a:rPr lang="en-US" dirty="0" smtClean="0">
                <a:solidFill>
                  <a:schemeClr val="bg1">
                    <a:lumMod val="85000"/>
                  </a:schemeClr>
                </a:solidFill>
              </a:rPr>
              <a:t>our </a:t>
            </a:r>
            <a:r>
              <a:rPr lang="en-US" dirty="0">
                <a:solidFill>
                  <a:schemeClr val="bg1">
                    <a:lumMod val="85000"/>
                  </a:schemeClr>
                </a:solidFill>
              </a:rPr>
              <a:t>keyways offer greater security for your facility.</a:t>
            </a:r>
          </a:p>
          <a:p>
            <a:endParaRPr lang="en-US" dirty="0">
              <a:solidFill>
                <a:schemeClr val="bg1"/>
              </a:solidFill>
            </a:endParaRPr>
          </a:p>
        </p:txBody>
      </p:sp>
    </p:spTree>
    <p:extLst>
      <p:ext uri="{BB962C8B-B14F-4D97-AF65-F5344CB8AC3E}">
        <p14:creationId xmlns:p14="http://schemas.microsoft.com/office/powerpoint/2010/main" val="335895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1200"/>
              </a:spcBef>
              <a:spcAft>
                <a:spcPts val="1200"/>
              </a:spcAft>
            </a:pPr>
            <a:r>
              <a:rPr lang="en-US" b="1" dirty="0" smtClean="0"/>
              <a:t>STANLEY: An </a:t>
            </a:r>
            <a:r>
              <a:rPr lang="en-US" b="1" dirty="0"/>
              <a:t>Enduring </a:t>
            </a:r>
            <a:r>
              <a:rPr lang="en-US" b="1" dirty="0" smtClean="0"/>
              <a:t>Legacy</a:t>
            </a:r>
            <a:br>
              <a:rPr lang="en-US" b="1" dirty="0" smtClean="0"/>
            </a:br>
            <a:endParaRPr lang="en-US" dirty="0">
              <a:solidFill>
                <a:schemeClr val="tx1">
                  <a:lumMod val="50000"/>
                  <a:lumOff val="50000"/>
                </a:schemeClr>
              </a:solidFill>
            </a:endParaRPr>
          </a:p>
        </p:txBody>
      </p:sp>
      <p:sp>
        <p:nvSpPr>
          <p:cNvPr id="10" name="Content Placeholder 9"/>
          <p:cNvSpPr>
            <a:spLocks noGrp="1"/>
          </p:cNvSpPr>
          <p:nvPr>
            <p:ph idx="1"/>
          </p:nvPr>
        </p:nvSpPr>
        <p:spPr/>
        <p:txBody>
          <a:bodyPr/>
          <a:lstStyle/>
          <a:p>
            <a:pPr marL="0" indent="0">
              <a:buNone/>
            </a:pPr>
            <a:r>
              <a:rPr lang="en-US" sz="1900" dirty="0">
                <a:solidFill>
                  <a:schemeClr val="tx1">
                    <a:lumMod val="65000"/>
                    <a:lumOff val="35000"/>
                  </a:schemeClr>
                </a:solidFill>
              </a:rPr>
              <a:t>Frederick T. Stanley’s vision was to create a hardware company with unsurpassed customer service, product innovation and integrity—one </a:t>
            </a:r>
            <a:r>
              <a:rPr lang="en-US" sz="1900" dirty="0" smtClean="0">
                <a:solidFill>
                  <a:schemeClr val="tx1">
                    <a:lumMod val="65000"/>
                    <a:lumOff val="35000"/>
                  </a:schemeClr>
                </a:solidFill>
              </a:rPr>
              <a:t/>
            </a:r>
            <a:br>
              <a:rPr lang="en-US" sz="1900" dirty="0" smtClean="0">
                <a:solidFill>
                  <a:schemeClr val="tx1">
                    <a:lumMod val="65000"/>
                    <a:lumOff val="35000"/>
                  </a:schemeClr>
                </a:solidFill>
              </a:rPr>
            </a:br>
            <a:r>
              <a:rPr lang="en-US" sz="1900" dirty="0" smtClean="0">
                <a:solidFill>
                  <a:schemeClr val="tx1">
                    <a:lumMod val="65000"/>
                    <a:lumOff val="35000"/>
                  </a:schemeClr>
                </a:solidFill>
              </a:rPr>
              <a:t>that </a:t>
            </a:r>
            <a:r>
              <a:rPr lang="en-US" sz="1900" dirty="0">
                <a:solidFill>
                  <a:schemeClr val="tx1">
                    <a:lumMod val="65000"/>
                    <a:lumOff val="35000"/>
                  </a:schemeClr>
                </a:solidFill>
              </a:rPr>
              <a:t>would become the first choice among professionals around the world. </a:t>
            </a:r>
            <a:r>
              <a:rPr lang="en-US" sz="1900" dirty="0" smtClean="0">
                <a:solidFill>
                  <a:schemeClr val="tx1">
                    <a:lumMod val="65000"/>
                    <a:lumOff val="35000"/>
                  </a:schemeClr>
                </a:solidFill>
              </a:rPr>
              <a:t/>
            </a:r>
            <a:br>
              <a:rPr lang="en-US" sz="1900" dirty="0" smtClean="0">
                <a:solidFill>
                  <a:schemeClr val="tx1">
                    <a:lumMod val="65000"/>
                    <a:lumOff val="35000"/>
                  </a:schemeClr>
                </a:solidFill>
              </a:rPr>
            </a:br>
            <a:r>
              <a:rPr lang="en-US" sz="1900" dirty="0" smtClean="0">
                <a:solidFill>
                  <a:schemeClr val="tx1">
                    <a:lumMod val="65000"/>
                    <a:lumOff val="35000"/>
                  </a:schemeClr>
                </a:solidFill>
              </a:rPr>
              <a:t>That </a:t>
            </a:r>
            <a:r>
              <a:rPr lang="en-US" sz="1900" dirty="0">
                <a:solidFill>
                  <a:schemeClr val="tx1">
                    <a:lumMod val="65000"/>
                    <a:lumOff val="35000"/>
                  </a:schemeClr>
                </a:solidFill>
              </a:rPr>
              <a:t>vision stands strong today with STANLEY</a:t>
            </a:r>
            <a:r>
              <a:rPr lang="en-US" sz="1900" dirty="0" smtClean="0">
                <a:solidFill>
                  <a:schemeClr val="tx1">
                    <a:lumMod val="65000"/>
                    <a:lumOff val="35000"/>
                  </a:schemeClr>
                </a:solidFill>
              </a:rPr>
              <a:t>.</a:t>
            </a:r>
            <a:endParaRPr lang="en-US" sz="1900" dirty="0">
              <a:solidFill>
                <a:schemeClr val="tx1">
                  <a:lumMod val="65000"/>
                  <a:lumOff val="35000"/>
                </a:schemeClr>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0859" y="2611121"/>
            <a:ext cx="2728401" cy="226265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19152" y="2871310"/>
            <a:ext cx="1216735" cy="1580832"/>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7496" y="2871310"/>
            <a:ext cx="881383" cy="1580832"/>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37545" y="2744931"/>
            <a:ext cx="3467670" cy="2875728"/>
          </a:xfrm>
          <a:prstGeom prst="rect">
            <a:avLst/>
          </a:prstGeom>
        </p:spPr>
      </p:pic>
    </p:spTree>
    <p:extLst>
      <p:ext uri="{BB962C8B-B14F-4D97-AF65-F5344CB8AC3E}">
        <p14:creationId xmlns:p14="http://schemas.microsoft.com/office/powerpoint/2010/main" val="1570692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870746"/>
            <a:ext cx="9144000" cy="3200379"/>
          </a:xfrm>
          <a:prstGeom prst="rect">
            <a:avLst/>
          </a:prstGeom>
        </p:spPr>
      </p:pic>
      <p:sp>
        <p:nvSpPr>
          <p:cNvPr id="5" name="Rectangle 4"/>
          <p:cNvSpPr/>
          <p:nvPr/>
        </p:nvSpPr>
        <p:spPr>
          <a:xfrm>
            <a:off x="-338" y="1215583"/>
            <a:ext cx="3227632" cy="774582"/>
          </a:xfrm>
          <a:prstGeom prst="rect">
            <a:avLst/>
          </a:prstGeom>
          <a:solidFill>
            <a:srgbClr val="FFCB23">
              <a:alpha val="89804"/>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7133" y="1279708"/>
            <a:ext cx="2988734" cy="646331"/>
          </a:xfrm>
          <a:prstGeom prst="rect">
            <a:avLst/>
          </a:prstGeom>
          <a:noFill/>
        </p:spPr>
        <p:txBody>
          <a:bodyPr wrap="square" rtlCol="0">
            <a:spAutoFit/>
          </a:bodyPr>
          <a:lstStyle/>
          <a:p>
            <a:r>
              <a:rPr lang="en-US" sz="1800" b="1" spc="-20" dirty="0">
                <a:solidFill>
                  <a:schemeClr val="bg1"/>
                </a:solidFill>
              </a:rPr>
              <a:t>Grade 2 </a:t>
            </a:r>
            <a:r>
              <a:rPr lang="en-US" sz="1800" b="1" spc="-20" dirty="0" smtClean="0">
                <a:solidFill>
                  <a:schemeClr val="bg1"/>
                </a:solidFill>
              </a:rPr>
              <a:t>Tubular Locksets</a:t>
            </a:r>
            <a:r>
              <a:rPr lang="en-US" sz="1800" dirty="0">
                <a:solidFill>
                  <a:schemeClr val="bg1"/>
                </a:solidFill>
              </a:rPr>
              <a:t/>
            </a:r>
            <a:br>
              <a:rPr lang="en-US" sz="1800" dirty="0">
                <a:solidFill>
                  <a:schemeClr val="bg1"/>
                </a:solidFill>
              </a:rPr>
            </a:br>
            <a:r>
              <a:rPr lang="en-US" sz="1800" dirty="0">
                <a:solidFill>
                  <a:schemeClr val="bg1"/>
                </a:solidFill>
              </a:rPr>
              <a:t>Stand Out with STANLEY</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2541" y="1602873"/>
            <a:ext cx="4831459" cy="3007856"/>
          </a:xfrm>
          <a:prstGeom prst="rect">
            <a:avLst/>
          </a:prstGeom>
        </p:spPr>
      </p:pic>
    </p:spTree>
    <p:extLst>
      <p:ext uri="{BB962C8B-B14F-4D97-AF65-F5344CB8AC3E}">
        <p14:creationId xmlns:p14="http://schemas.microsoft.com/office/powerpoint/2010/main" val="11063104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8400" y="2466929"/>
            <a:ext cx="1443958" cy="1271951"/>
          </a:xfrm>
          <a:prstGeom prst="rect">
            <a:avLst/>
          </a:prstGeom>
        </p:spPr>
      </p:pic>
      <p:sp>
        <p:nvSpPr>
          <p:cNvPr id="2" name="Title 1"/>
          <p:cNvSpPr>
            <a:spLocks noGrp="1"/>
          </p:cNvSpPr>
          <p:nvPr>
            <p:ph type="title"/>
          </p:nvPr>
        </p:nvSpPr>
        <p:spPr/>
        <p:txBody>
          <a:bodyPr/>
          <a:lstStyle/>
          <a:p>
            <a:r>
              <a:rPr lang="en-US" b="1" dirty="0">
                <a:solidFill>
                  <a:srgbClr val="595959"/>
                </a:solidFill>
              </a:rPr>
              <a:t>Grade 2 Tubular Locksets</a:t>
            </a:r>
            <a:r>
              <a:rPr lang="en-US" dirty="0">
                <a:solidFill>
                  <a:srgbClr val="595959"/>
                </a:solidFill>
              </a:rPr>
              <a:t/>
            </a:r>
            <a:br>
              <a:rPr lang="en-US" dirty="0">
                <a:solidFill>
                  <a:srgbClr val="595959"/>
                </a:solidFill>
              </a:rPr>
            </a:br>
            <a:endParaRPr lang="en-US" dirty="0">
              <a:solidFill>
                <a:srgbClr val="595959"/>
              </a:solidFill>
            </a:endParaRPr>
          </a:p>
        </p:txBody>
      </p:sp>
      <p:sp>
        <p:nvSpPr>
          <p:cNvPr id="6" name="Content Placeholder 5"/>
          <p:cNvSpPr>
            <a:spLocks noGrp="1"/>
          </p:cNvSpPr>
          <p:nvPr>
            <p:ph idx="1"/>
          </p:nvPr>
        </p:nvSpPr>
        <p:spPr/>
        <p:txBody>
          <a:bodyPr/>
          <a:lstStyle/>
          <a:p>
            <a:pPr marL="0" indent="0">
              <a:buNone/>
            </a:pPr>
            <a:r>
              <a:rPr lang="en-US" b="1" dirty="0"/>
              <a:t>STANLEY's new Grade 2 mechanical levers—with unique innovations like </a:t>
            </a:r>
            <a:r>
              <a:rPr lang="en-US" b="1" dirty="0" err="1"/>
              <a:t>EasyPass</a:t>
            </a:r>
            <a:r>
              <a:rPr lang="en-US" b="1" dirty="0"/>
              <a:t>™ and stylized rose options—are perfect for virtually every type of light commercial or mixed-use interior opening, including offices, student housing, hotels, healthcare facilities, military barracks and more</a:t>
            </a:r>
            <a:r>
              <a:rPr lang="en-US" b="1" dirty="0" smtClean="0"/>
              <a:t>.</a:t>
            </a:r>
            <a:endParaRPr lang="en-US" dirty="0"/>
          </a:p>
        </p:txBody>
      </p:sp>
      <p:sp>
        <p:nvSpPr>
          <p:cNvPr id="8" name="Content Placeholder 7"/>
          <p:cNvSpPr>
            <a:spLocks noGrp="1"/>
          </p:cNvSpPr>
          <p:nvPr>
            <p:ph idx="11"/>
          </p:nvPr>
        </p:nvSpPr>
        <p:spPr/>
        <p:txBody>
          <a:bodyPr/>
          <a:lstStyle/>
          <a:p>
            <a:r>
              <a:rPr lang="en-US" b="1" dirty="0" smtClean="0"/>
              <a:t>Security</a:t>
            </a:r>
            <a:r>
              <a:rPr lang="en-US" b="1" dirty="0"/>
              <a:t>: </a:t>
            </a:r>
            <a:r>
              <a:rPr lang="en-US" dirty="0"/>
              <a:t>Durable, Grade 2 mechanical locks </a:t>
            </a:r>
          </a:p>
          <a:p>
            <a:r>
              <a:rPr lang="en-US" b="1" dirty="0" smtClean="0"/>
              <a:t>Style</a:t>
            </a:r>
            <a:r>
              <a:rPr lang="en-US" b="1" dirty="0"/>
              <a:t>: </a:t>
            </a:r>
            <a:r>
              <a:rPr lang="en-US" dirty="0"/>
              <a:t>Available with stylized rose </a:t>
            </a:r>
            <a:r>
              <a:rPr lang="en-US" dirty="0" smtClean="0"/>
              <a:t/>
            </a:r>
            <a:br>
              <a:rPr lang="en-US" dirty="0" smtClean="0"/>
            </a:br>
            <a:r>
              <a:rPr lang="en-US" dirty="0" smtClean="0"/>
              <a:t>options and </a:t>
            </a:r>
            <a:r>
              <a:rPr lang="en-US" dirty="0"/>
              <a:t>popular finishes for all locksets </a:t>
            </a:r>
            <a:r>
              <a:rPr lang="en-US" dirty="0" smtClean="0"/>
              <a:t/>
            </a:r>
            <a:br>
              <a:rPr lang="en-US" dirty="0" smtClean="0"/>
            </a:br>
            <a:r>
              <a:rPr lang="en-US" dirty="0" smtClean="0"/>
              <a:t>and </a:t>
            </a:r>
            <a:r>
              <a:rPr lang="en-US" dirty="0"/>
              <a:t>deadbolts</a:t>
            </a:r>
          </a:p>
          <a:p>
            <a:r>
              <a:rPr lang="en-US" b="1" dirty="0" smtClean="0"/>
              <a:t>Ease</a:t>
            </a:r>
            <a:r>
              <a:rPr lang="en-US" b="1" dirty="0"/>
              <a:t>:</a:t>
            </a:r>
            <a:r>
              <a:rPr lang="en-US" dirty="0"/>
              <a:t> </a:t>
            </a:r>
            <a:r>
              <a:rPr lang="en-US" dirty="0" err="1"/>
              <a:t>EasyPass</a:t>
            </a:r>
            <a:r>
              <a:rPr lang="en-US" dirty="0"/>
              <a:t>™ lever rotation </a:t>
            </a:r>
            <a:r>
              <a:rPr lang="en-US" dirty="0" smtClean="0"/>
              <a:t/>
            </a:r>
            <a:br>
              <a:rPr lang="en-US" dirty="0" smtClean="0"/>
            </a:br>
            <a:r>
              <a:rPr lang="en-US" dirty="0" smtClean="0"/>
              <a:t>for </a:t>
            </a:r>
            <a:r>
              <a:rPr lang="en-US" dirty="0"/>
              <a:t>easy </a:t>
            </a:r>
            <a:r>
              <a:rPr lang="en-US" dirty="0" smtClean="0"/>
              <a:t>operation </a:t>
            </a:r>
            <a:r>
              <a:rPr lang="en-US" dirty="0"/>
              <a:t>is not only </a:t>
            </a:r>
            <a:r>
              <a:rPr lang="en-US" dirty="0" smtClean="0"/>
              <a:t/>
            </a:r>
            <a:br>
              <a:rPr lang="en-US" dirty="0" smtClean="0"/>
            </a:br>
            <a:r>
              <a:rPr lang="en-US" dirty="0" smtClean="0"/>
              <a:t>more </a:t>
            </a:r>
            <a:r>
              <a:rPr lang="en-US" dirty="0"/>
              <a:t>convenient, </a:t>
            </a:r>
            <a:r>
              <a:rPr lang="en-US" dirty="0" smtClean="0"/>
              <a:t>but </a:t>
            </a:r>
            <a:r>
              <a:rPr lang="en-US" dirty="0"/>
              <a:t>has </a:t>
            </a:r>
            <a:r>
              <a:rPr lang="en-US" dirty="0" smtClean="0"/>
              <a:t/>
            </a:r>
            <a:br>
              <a:rPr lang="en-US" dirty="0" smtClean="0"/>
            </a:br>
            <a:r>
              <a:rPr lang="en-US" dirty="0" smtClean="0"/>
              <a:t>greater </a:t>
            </a:r>
            <a:r>
              <a:rPr lang="en-US" dirty="0"/>
              <a:t>durability</a:t>
            </a:r>
          </a:p>
        </p:txBody>
      </p:sp>
    </p:spTree>
    <p:extLst>
      <p:ext uri="{BB962C8B-B14F-4D97-AF65-F5344CB8AC3E}">
        <p14:creationId xmlns:p14="http://schemas.microsoft.com/office/powerpoint/2010/main" val="8890136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lumMod val="65000"/>
                    <a:lumOff val="35000"/>
                  </a:schemeClr>
                </a:solidFill>
              </a:rPr>
              <a:t>Grade 2 Tubular Locksets</a:t>
            </a:r>
            <a:r>
              <a:rPr lang="en-US" dirty="0">
                <a:solidFill>
                  <a:schemeClr val="tx1">
                    <a:lumMod val="65000"/>
                    <a:lumOff val="35000"/>
                  </a:schemeClr>
                </a:solidFill>
              </a:rPr>
              <a:t/>
            </a:r>
            <a:br>
              <a:rPr lang="en-US" dirty="0">
                <a:solidFill>
                  <a:schemeClr val="tx1">
                    <a:lumMod val="65000"/>
                    <a:lumOff val="35000"/>
                  </a:schemeClr>
                </a:solidFill>
              </a:rPr>
            </a:br>
            <a:endParaRPr lang="en-US" dirty="0">
              <a:solidFill>
                <a:schemeClr val="tx1">
                  <a:lumMod val="65000"/>
                  <a:lumOff val="35000"/>
                </a:schemeClr>
              </a:solidFill>
            </a:endParaRPr>
          </a:p>
        </p:txBody>
      </p:sp>
      <p:sp>
        <p:nvSpPr>
          <p:cNvPr id="3" name="Content Placeholder 2"/>
          <p:cNvSpPr>
            <a:spLocks noGrp="1"/>
          </p:cNvSpPr>
          <p:nvPr>
            <p:ph idx="1"/>
          </p:nvPr>
        </p:nvSpPr>
        <p:spPr/>
        <p:txBody>
          <a:bodyPr/>
          <a:lstStyle/>
          <a:p>
            <a:pPr marL="0" indent="0">
              <a:buNone/>
            </a:pPr>
            <a:r>
              <a:rPr lang="en-US" b="1" dirty="0"/>
              <a:t>Lever Designs and Rose Options</a:t>
            </a:r>
            <a:br>
              <a:rPr lang="en-US" b="1" dirty="0"/>
            </a:br>
            <a:r>
              <a:rPr lang="en-US" dirty="0" smtClean="0"/>
              <a:t>Make </a:t>
            </a:r>
            <a:r>
              <a:rPr lang="en-US" dirty="0"/>
              <a:t>a statement right at the point of entry.</a:t>
            </a:r>
          </a:p>
          <a:p>
            <a:endParaRPr lang="en-US" dirty="0"/>
          </a:p>
        </p:txBody>
      </p:sp>
      <p:sp>
        <p:nvSpPr>
          <p:cNvPr id="4" name="Content Placeholder 3"/>
          <p:cNvSpPr>
            <a:spLocks noGrp="1"/>
          </p:cNvSpPr>
          <p:nvPr>
            <p:ph idx="11"/>
          </p:nvPr>
        </p:nvSpPr>
        <p:spPr>
          <a:xfrm>
            <a:off x="4662152" y="1530540"/>
            <a:ext cx="4024648" cy="1068727"/>
          </a:xfrm>
        </p:spPr>
        <p:txBody>
          <a:bodyPr/>
          <a:lstStyle/>
          <a:p>
            <a:pPr marL="0" indent="0">
              <a:buNone/>
            </a:pPr>
            <a:r>
              <a:rPr lang="en-US" b="1" dirty="0"/>
              <a:t>Mix-and-match</a:t>
            </a:r>
            <a:br>
              <a:rPr lang="en-US" b="1" dirty="0"/>
            </a:br>
            <a:r>
              <a:rPr lang="en-US" dirty="0"/>
              <a:t>Suite with other STANLEY products </a:t>
            </a:r>
            <a:r>
              <a:rPr lang="en-US" dirty="0" smtClean="0"/>
              <a:t/>
            </a:r>
            <a:br>
              <a:rPr lang="en-US" dirty="0" smtClean="0"/>
            </a:br>
            <a:r>
              <a:rPr lang="en-US" dirty="0" smtClean="0"/>
              <a:t>for </a:t>
            </a:r>
            <a:r>
              <a:rPr lang="en-US" dirty="0"/>
              <a:t>a consistent look.</a:t>
            </a:r>
          </a:p>
          <a:p>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240" y="2407454"/>
            <a:ext cx="1364467" cy="849458"/>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1631" y="2476908"/>
            <a:ext cx="1180772" cy="780004"/>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61822" y="2479974"/>
            <a:ext cx="1135656" cy="800757"/>
          </a:xfrm>
          <a:prstGeom prst="rect">
            <a:avLst/>
          </a:prstGeom>
        </p:spPr>
      </p:pic>
      <p:sp>
        <p:nvSpPr>
          <p:cNvPr id="10" name="TextBox 9"/>
          <p:cNvSpPr txBox="1"/>
          <p:nvPr/>
        </p:nvSpPr>
        <p:spPr>
          <a:xfrm>
            <a:off x="387006" y="3364239"/>
            <a:ext cx="1270767" cy="369332"/>
          </a:xfrm>
          <a:prstGeom prst="rect">
            <a:avLst/>
          </a:prstGeom>
          <a:noFill/>
        </p:spPr>
        <p:txBody>
          <a:bodyPr wrap="square" rtlCol="0">
            <a:spAutoFit/>
          </a:bodyPr>
          <a:lstStyle/>
          <a:p>
            <a:r>
              <a:rPr lang="en-US" sz="900" dirty="0">
                <a:solidFill>
                  <a:schemeClr val="bg1">
                    <a:lumMod val="50000"/>
                  </a:schemeClr>
                </a:solidFill>
              </a:rPr>
              <a:t>Ridge Lever Shown </a:t>
            </a:r>
            <a:br>
              <a:rPr lang="en-US" sz="900" dirty="0">
                <a:solidFill>
                  <a:schemeClr val="bg1">
                    <a:lumMod val="50000"/>
                  </a:schemeClr>
                </a:solidFill>
              </a:rPr>
            </a:br>
            <a:r>
              <a:rPr lang="en-US" sz="900" dirty="0">
                <a:solidFill>
                  <a:schemeClr val="bg1">
                    <a:lumMod val="50000"/>
                  </a:schemeClr>
                </a:solidFill>
              </a:rPr>
              <a:t>with Standard Rose</a:t>
            </a:r>
          </a:p>
        </p:txBody>
      </p:sp>
      <p:sp>
        <p:nvSpPr>
          <p:cNvPr id="11" name="TextBox 10"/>
          <p:cNvSpPr txBox="1"/>
          <p:nvPr/>
        </p:nvSpPr>
        <p:spPr>
          <a:xfrm>
            <a:off x="3122782" y="3364239"/>
            <a:ext cx="1270767" cy="369332"/>
          </a:xfrm>
          <a:prstGeom prst="rect">
            <a:avLst/>
          </a:prstGeom>
          <a:noFill/>
        </p:spPr>
        <p:txBody>
          <a:bodyPr wrap="square" rtlCol="0">
            <a:spAutoFit/>
          </a:bodyPr>
          <a:lstStyle/>
          <a:p>
            <a:r>
              <a:rPr lang="en-US" sz="900" dirty="0">
                <a:solidFill>
                  <a:schemeClr val="bg1">
                    <a:lumMod val="50000"/>
                  </a:schemeClr>
                </a:solidFill>
              </a:rPr>
              <a:t>Tempo Lever Shown </a:t>
            </a:r>
            <a:br>
              <a:rPr lang="en-US" sz="900" dirty="0">
                <a:solidFill>
                  <a:schemeClr val="bg1">
                    <a:lumMod val="50000"/>
                  </a:schemeClr>
                </a:solidFill>
              </a:rPr>
            </a:br>
            <a:r>
              <a:rPr lang="en-US" sz="900" dirty="0">
                <a:solidFill>
                  <a:schemeClr val="bg1">
                    <a:lumMod val="50000"/>
                  </a:schemeClr>
                </a:solidFill>
              </a:rPr>
              <a:t>with Classic Rose</a:t>
            </a:r>
          </a:p>
        </p:txBody>
      </p:sp>
      <p:sp>
        <p:nvSpPr>
          <p:cNvPr id="12" name="TextBox 11"/>
          <p:cNvSpPr txBox="1"/>
          <p:nvPr/>
        </p:nvSpPr>
        <p:spPr>
          <a:xfrm>
            <a:off x="1671636" y="3364239"/>
            <a:ext cx="1270767" cy="369332"/>
          </a:xfrm>
          <a:prstGeom prst="rect">
            <a:avLst/>
          </a:prstGeom>
          <a:noFill/>
        </p:spPr>
        <p:txBody>
          <a:bodyPr wrap="square" rtlCol="0">
            <a:spAutoFit/>
          </a:bodyPr>
          <a:lstStyle/>
          <a:p>
            <a:r>
              <a:rPr lang="en-US" sz="900" dirty="0">
                <a:solidFill>
                  <a:schemeClr val="bg1">
                    <a:lumMod val="50000"/>
                  </a:schemeClr>
                </a:solidFill>
              </a:rPr>
              <a:t>Echo Lever Shown </a:t>
            </a:r>
            <a:br>
              <a:rPr lang="en-US" sz="900" dirty="0">
                <a:solidFill>
                  <a:schemeClr val="bg1">
                    <a:lumMod val="50000"/>
                  </a:schemeClr>
                </a:solidFill>
              </a:rPr>
            </a:br>
            <a:r>
              <a:rPr lang="en-US" sz="900" dirty="0">
                <a:solidFill>
                  <a:schemeClr val="bg1">
                    <a:lumMod val="50000"/>
                  </a:schemeClr>
                </a:solidFill>
              </a:rPr>
              <a:t>with Decorative Rose</a:t>
            </a:r>
          </a:p>
        </p:txBody>
      </p:sp>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62259" y="2137280"/>
            <a:ext cx="932087" cy="1178637"/>
          </a:xfrm>
          <a:prstGeom prst="rect">
            <a:avLst/>
          </a:prstGeom>
        </p:spPr>
      </p:pic>
      <p:pic>
        <p:nvPicPr>
          <p:cNvPr id="14" name="Picture 1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36274" y="2137281"/>
            <a:ext cx="892239" cy="1178637"/>
          </a:xfrm>
          <a:prstGeom prst="rect">
            <a:avLst/>
          </a:prstGeom>
        </p:spPr>
      </p:pic>
      <p:sp>
        <p:nvSpPr>
          <p:cNvPr id="15" name="TextBox 14"/>
          <p:cNvSpPr txBox="1"/>
          <p:nvPr/>
        </p:nvSpPr>
        <p:spPr>
          <a:xfrm>
            <a:off x="7503243" y="3364240"/>
            <a:ext cx="1050118" cy="507831"/>
          </a:xfrm>
          <a:prstGeom prst="rect">
            <a:avLst/>
          </a:prstGeom>
          <a:noFill/>
        </p:spPr>
        <p:txBody>
          <a:bodyPr wrap="square" rtlCol="0">
            <a:spAutoFit/>
          </a:bodyPr>
          <a:lstStyle/>
          <a:p>
            <a:r>
              <a:rPr lang="en-US" sz="900" dirty="0">
                <a:solidFill>
                  <a:schemeClr val="bg1">
                    <a:lumMod val="50000"/>
                  </a:schemeClr>
                </a:solidFill>
              </a:rPr>
              <a:t>Ridge </a:t>
            </a:r>
            <a:r>
              <a:rPr lang="en-US" sz="900">
                <a:solidFill>
                  <a:schemeClr val="bg1">
                    <a:lumMod val="50000"/>
                  </a:schemeClr>
                </a:solidFill>
              </a:rPr>
              <a:t>Lever </a:t>
            </a:r>
            <a:r>
              <a:rPr lang="en-US" sz="900" smtClean="0">
                <a:solidFill>
                  <a:schemeClr val="bg1">
                    <a:lumMod val="50000"/>
                  </a:schemeClr>
                </a:solidFill>
              </a:rPr>
              <a:t/>
            </a:r>
            <a:br>
              <a:rPr lang="en-US" sz="900" smtClean="0">
                <a:solidFill>
                  <a:schemeClr val="bg1">
                    <a:lumMod val="50000"/>
                  </a:schemeClr>
                </a:solidFill>
              </a:rPr>
            </a:br>
            <a:r>
              <a:rPr lang="en-US" sz="900" smtClean="0">
                <a:solidFill>
                  <a:schemeClr val="bg1">
                    <a:lumMod val="50000"/>
                  </a:schemeClr>
                </a:solidFill>
              </a:rPr>
              <a:t>Shown</a:t>
            </a:r>
            <a:r>
              <a:rPr lang="en-US" sz="900" dirty="0">
                <a:solidFill>
                  <a:schemeClr val="bg1">
                    <a:lumMod val="50000"/>
                  </a:schemeClr>
                </a:solidFill>
              </a:rPr>
              <a:t> </a:t>
            </a:r>
            <a:r>
              <a:rPr lang="en-US" sz="900" smtClean="0">
                <a:solidFill>
                  <a:schemeClr val="bg1">
                    <a:lumMod val="50000"/>
                  </a:schemeClr>
                </a:solidFill>
              </a:rPr>
              <a:t>with </a:t>
            </a:r>
            <a:r>
              <a:rPr lang="en-US" sz="900" dirty="0">
                <a:solidFill>
                  <a:schemeClr val="bg1">
                    <a:lumMod val="50000"/>
                  </a:schemeClr>
                </a:solidFill>
              </a:rPr>
              <a:t>Decorative Rose</a:t>
            </a:r>
          </a:p>
        </p:txBody>
      </p:sp>
      <p:sp>
        <p:nvSpPr>
          <p:cNvPr id="16" name="TextBox 15"/>
          <p:cNvSpPr txBox="1"/>
          <p:nvPr/>
        </p:nvSpPr>
        <p:spPr>
          <a:xfrm>
            <a:off x="6494429" y="3364239"/>
            <a:ext cx="973918" cy="507831"/>
          </a:xfrm>
          <a:prstGeom prst="rect">
            <a:avLst/>
          </a:prstGeom>
          <a:noFill/>
        </p:spPr>
        <p:txBody>
          <a:bodyPr wrap="square" rtlCol="0">
            <a:spAutoFit/>
          </a:bodyPr>
          <a:lstStyle/>
          <a:p>
            <a:r>
              <a:rPr lang="en-US" sz="900" dirty="0">
                <a:solidFill>
                  <a:schemeClr val="bg1">
                    <a:lumMod val="50000"/>
                  </a:schemeClr>
                </a:solidFill>
              </a:rPr>
              <a:t>Ridge Lever Shown </a:t>
            </a:r>
            <a:r>
              <a:rPr lang="en-US" sz="900" dirty="0" smtClean="0">
                <a:solidFill>
                  <a:schemeClr val="bg1">
                    <a:lumMod val="50000"/>
                  </a:schemeClr>
                </a:solidFill>
              </a:rPr>
              <a:t>with Standard Rose</a:t>
            </a:r>
            <a:endParaRPr lang="en-US" sz="900" dirty="0">
              <a:solidFill>
                <a:schemeClr val="bg1">
                  <a:lumMod val="50000"/>
                </a:schemeClr>
              </a:solidFill>
            </a:endParaRPr>
          </a:p>
        </p:txBody>
      </p:sp>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58824" y="2422387"/>
            <a:ext cx="1695754" cy="858344"/>
          </a:xfrm>
          <a:prstGeom prst="rect">
            <a:avLst/>
          </a:prstGeom>
        </p:spPr>
      </p:pic>
      <p:sp>
        <p:nvSpPr>
          <p:cNvPr id="18" name="TextBox 17"/>
          <p:cNvSpPr txBox="1"/>
          <p:nvPr/>
        </p:nvSpPr>
        <p:spPr>
          <a:xfrm>
            <a:off x="4556509" y="3355565"/>
            <a:ext cx="694560" cy="230832"/>
          </a:xfrm>
          <a:prstGeom prst="rect">
            <a:avLst/>
          </a:prstGeom>
          <a:noFill/>
        </p:spPr>
        <p:txBody>
          <a:bodyPr wrap="square" rtlCol="0">
            <a:spAutoFit/>
          </a:bodyPr>
          <a:lstStyle/>
          <a:p>
            <a:r>
              <a:rPr lang="en-US" sz="900" dirty="0">
                <a:solidFill>
                  <a:schemeClr val="bg1">
                    <a:lumMod val="50000"/>
                  </a:schemeClr>
                </a:solidFill>
              </a:rPr>
              <a:t>Standard</a:t>
            </a:r>
          </a:p>
        </p:txBody>
      </p:sp>
      <p:sp>
        <p:nvSpPr>
          <p:cNvPr id="19" name="TextBox 18"/>
          <p:cNvSpPr txBox="1"/>
          <p:nvPr/>
        </p:nvSpPr>
        <p:spPr>
          <a:xfrm>
            <a:off x="5826886" y="3355565"/>
            <a:ext cx="694560" cy="230832"/>
          </a:xfrm>
          <a:prstGeom prst="rect">
            <a:avLst/>
          </a:prstGeom>
          <a:noFill/>
        </p:spPr>
        <p:txBody>
          <a:bodyPr wrap="square" rtlCol="0">
            <a:spAutoFit/>
          </a:bodyPr>
          <a:lstStyle/>
          <a:p>
            <a:r>
              <a:rPr lang="en-US" sz="900" dirty="0">
                <a:solidFill>
                  <a:schemeClr val="bg1">
                    <a:lumMod val="50000"/>
                  </a:schemeClr>
                </a:solidFill>
              </a:rPr>
              <a:t>Classic</a:t>
            </a:r>
          </a:p>
        </p:txBody>
      </p:sp>
      <p:sp>
        <p:nvSpPr>
          <p:cNvPr id="20" name="TextBox 19"/>
          <p:cNvSpPr txBox="1"/>
          <p:nvPr/>
        </p:nvSpPr>
        <p:spPr>
          <a:xfrm>
            <a:off x="5135770" y="3355565"/>
            <a:ext cx="754928" cy="230832"/>
          </a:xfrm>
          <a:prstGeom prst="rect">
            <a:avLst/>
          </a:prstGeom>
          <a:noFill/>
        </p:spPr>
        <p:txBody>
          <a:bodyPr wrap="square" rtlCol="0">
            <a:spAutoFit/>
          </a:bodyPr>
          <a:lstStyle/>
          <a:p>
            <a:r>
              <a:rPr lang="en-US" sz="900" dirty="0">
                <a:solidFill>
                  <a:schemeClr val="bg1">
                    <a:lumMod val="50000"/>
                  </a:schemeClr>
                </a:solidFill>
              </a:rPr>
              <a:t>Decorative</a:t>
            </a:r>
          </a:p>
        </p:txBody>
      </p:sp>
    </p:spTree>
    <p:extLst>
      <p:ext uri="{BB962C8B-B14F-4D97-AF65-F5344CB8AC3E}">
        <p14:creationId xmlns:p14="http://schemas.microsoft.com/office/powerpoint/2010/main" val="1641338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lumMod val="65000"/>
                    <a:lumOff val="35000"/>
                  </a:schemeClr>
                </a:solidFill>
              </a:rPr>
              <a:t>Commercial </a:t>
            </a:r>
            <a:r>
              <a:rPr lang="en-US" b="1" dirty="0" smtClean="0">
                <a:solidFill>
                  <a:schemeClr val="tx1">
                    <a:lumMod val="65000"/>
                    <a:lumOff val="35000"/>
                  </a:schemeClr>
                </a:solidFill>
              </a:rPr>
              <a:t>Hardware Door </a:t>
            </a:r>
            <a:r>
              <a:rPr lang="en-US" b="1" dirty="0">
                <a:solidFill>
                  <a:schemeClr val="tx1">
                    <a:lumMod val="65000"/>
                    <a:lumOff val="35000"/>
                  </a:schemeClr>
                </a:solidFill>
              </a:rPr>
              <a:t>Closers</a:t>
            </a:r>
            <a:endParaRPr lang="en-US" dirty="0">
              <a:solidFill>
                <a:schemeClr val="tx1">
                  <a:lumMod val="65000"/>
                  <a:lumOff val="35000"/>
                </a:schemeClr>
              </a:solidFill>
            </a:endParaRPr>
          </a:p>
        </p:txBody>
      </p:sp>
      <p:sp>
        <p:nvSpPr>
          <p:cNvPr id="3" name="Content Placeholder 2"/>
          <p:cNvSpPr>
            <a:spLocks noGrp="1"/>
          </p:cNvSpPr>
          <p:nvPr>
            <p:ph idx="1"/>
          </p:nvPr>
        </p:nvSpPr>
        <p:spPr>
          <a:xfrm>
            <a:off x="457200" y="1530540"/>
            <a:ext cx="4053840" cy="2327564"/>
          </a:xfrm>
        </p:spPr>
        <p:txBody>
          <a:bodyPr/>
          <a:lstStyle/>
          <a:p>
            <a:pPr marL="0" indent="0">
              <a:buNone/>
            </a:pPr>
            <a:r>
              <a:rPr lang="en-US" dirty="0"/>
              <a:t>Designed for maximum flexibility </a:t>
            </a:r>
            <a:r>
              <a:rPr lang="en-US" dirty="0" smtClean="0"/>
              <a:t>and </a:t>
            </a:r>
            <a:r>
              <a:rPr lang="en-US" dirty="0"/>
              <a:t>optimal operational performance, </a:t>
            </a:r>
            <a:r>
              <a:rPr lang="en-US" dirty="0" smtClean="0"/>
              <a:t>STANLEY Commercial </a:t>
            </a:r>
            <a:r>
              <a:rPr lang="en-US" dirty="0"/>
              <a:t>Hardware door closers significantly exceed ANSI </a:t>
            </a:r>
            <a:r>
              <a:rPr lang="en-US" dirty="0" smtClean="0"/>
              <a:t>Grade 1 standards</a:t>
            </a:r>
            <a:r>
              <a:rPr lang="en-US" dirty="0"/>
              <a:t>, are fully field-adjustable and can be used in a </a:t>
            </a:r>
            <a:r>
              <a:rPr lang="en-US" dirty="0" smtClean="0"/>
              <a:t>wide </a:t>
            </a:r>
            <a:r>
              <a:rPr lang="en-US" dirty="0"/>
              <a:t>range of applications and </a:t>
            </a:r>
            <a:r>
              <a:rPr lang="en-US" dirty="0" smtClean="0"/>
              <a:t>climate </a:t>
            </a:r>
            <a:r>
              <a:rPr lang="en-US" dirty="0"/>
              <a:t>conditions.</a:t>
            </a:r>
          </a:p>
          <a:p>
            <a:pPr marL="0" indent="0">
              <a:buNone/>
            </a:pPr>
            <a:endParaRPr lang="en-US" dirty="0">
              <a:solidFill>
                <a:schemeClr val="bg1">
                  <a:lumMod val="50000"/>
                </a:schemeClr>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7567" y="762604"/>
            <a:ext cx="4036130" cy="2849033"/>
          </a:xfrm>
          <a:prstGeom prst="rect">
            <a:avLst/>
          </a:prstGeom>
        </p:spPr>
      </p:pic>
      <p:sp>
        <p:nvSpPr>
          <p:cNvPr id="11" name="TextBox 10"/>
          <p:cNvSpPr txBox="1"/>
          <p:nvPr/>
        </p:nvSpPr>
        <p:spPr>
          <a:xfrm>
            <a:off x="7304991" y="3115404"/>
            <a:ext cx="1676399" cy="507831"/>
          </a:xfrm>
          <a:prstGeom prst="rect">
            <a:avLst/>
          </a:prstGeom>
          <a:noFill/>
        </p:spPr>
        <p:txBody>
          <a:bodyPr wrap="square" rtlCol="0">
            <a:spAutoFit/>
          </a:bodyPr>
          <a:lstStyle/>
          <a:p>
            <a:r>
              <a:rPr lang="en-US" sz="900" b="1" dirty="0">
                <a:solidFill>
                  <a:srgbClr val="EDC328"/>
                </a:solidFill>
              </a:rPr>
              <a:t>QDC100 </a:t>
            </a:r>
            <a:r>
              <a:rPr lang="en-US" sz="900" b="1" dirty="0" smtClean="0">
                <a:solidFill>
                  <a:srgbClr val="EDC328"/>
                </a:solidFill>
              </a:rPr>
              <a:t>Series</a:t>
            </a:r>
            <a:r>
              <a:rPr lang="en-US" sz="900" dirty="0">
                <a:solidFill>
                  <a:srgbClr val="EDC328"/>
                </a:solidFill>
              </a:rPr>
              <a:t/>
            </a:r>
            <a:br>
              <a:rPr lang="en-US" sz="900" dirty="0">
                <a:solidFill>
                  <a:srgbClr val="EDC328"/>
                </a:solidFill>
              </a:rPr>
            </a:br>
            <a:r>
              <a:rPr lang="en-US" sz="900" dirty="0" smtClean="0">
                <a:solidFill>
                  <a:srgbClr val="EDC328"/>
                </a:solidFill>
              </a:rPr>
              <a:t>Grade </a:t>
            </a:r>
            <a:r>
              <a:rPr lang="en-US" sz="900" dirty="0">
                <a:solidFill>
                  <a:srgbClr val="EDC328"/>
                </a:solidFill>
              </a:rPr>
              <a:t>1 </a:t>
            </a:r>
            <a:r>
              <a:rPr lang="en-US" sz="900" dirty="0" smtClean="0">
                <a:solidFill>
                  <a:srgbClr val="EDC328"/>
                </a:solidFill>
              </a:rPr>
              <a:t/>
            </a:r>
            <a:br>
              <a:rPr lang="en-US" sz="900" dirty="0" smtClean="0">
                <a:solidFill>
                  <a:srgbClr val="EDC328"/>
                </a:solidFill>
              </a:rPr>
            </a:br>
            <a:r>
              <a:rPr lang="en-US" sz="900" dirty="0" smtClean="0">
                <a:solidFill>
                  <a:srgbClr val="EDC328"/>
                </a:solidFill>
              </a:rPr>
              <a:t>Heavy-Duty Closer</a:t>
            </a:r>
            <a:endParaRPr lang="en-US" sz="900" dirty="0">
              <a:solidFill>
                <a:srgbClr val="EDC328"/>
              </a:solidFill>
            </a:endParaRPr>
          </a:p>
        </p:txBody>
      </p:sp>
    </p:spTree>
    <p:extLst>
      <p:ext uri="{BB962C8B-B14F-4D97-AF65-F5344CB8AC3E}">
        <p14:creationId xmlns:p14="http://schemas.microsoft.com/office/powerpoint/2010/main" val="2356742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dirty="0" smtClean="0"/>
              <a:t>QDC100 Series</a:t>
            </a:r>
            <a:endParaRPr lang="en-US" sz="1600" dirty="0"/>
          </a:p>
        </p:txBody>
      </p:sp>
      <p:sp>
        <p:nvSpPr>
          <p:cNvPr id="3" name="Content Placeholder 2"/>
          <p:cNvSpPr>
            <a:spLocks noGrp="1"/>
          </p:cNvSpPr>
          <p:nvPr>
            <p:ph idx="1"/>
          </p:nvPr>
        </p:nvSpPr>
        <p:spPr/>
        <p:txBody>
          <a:bodyPr/>
          <a:lstStyle/>
          <a:p>
            <a:pPr marL="0" indent="0">
              <a:buNone/>
            </a:pPr>
            <a:r>
              <a:rPr lang="en-US" b="1" dirty="0"/>
              <a:t>We designed and engineered the STANLEY Commercial Hardware QDC100 Series with ultimate durability and versatility in mind. </a:t>
            </a:r>
            <a:r>
              <a:rPr lang="en-US" b="1" dirty="0" smtClean="0"/>
              <a:t/>
            </a:r>
            <a:br>
              <a:rPr lang="en-US" b="1" dirty="0" smtClean="0"/>
            </a:br>
            <a:r>
              <a:rPr lang="en-US" b="1" dirty="0" smtClean="0"/>
              <a:t>Built to </a:t>
            </a:r>
            <a:r>
              <a:rPr lang="en-US" b="1" dirty="0"/>
              <a:t>provide the strength and versatility institutional </a:t>
            </a:r>
            <a:r>
              <a:rPr lang="en-US" b="1" dirty="0" smtClean="0"/>
              <a:t>and </a:t>
            </a:r>
            <a:r>
              <a:rPr lang="en-US" b="1" dirty="0"/>
              <a:t>industrial markets demand, the QDC100 delivers lasting security for even the most </a:t>
            </a:r>
            <a:r>
              <a:rPr lang="en-US" b="1" dirty="0" smtClean="0"/>
              <a:t>rigorous </a:t>
            </a:r>
            <a:r>
              <a:rPr lang="en-US" b="1" dirty="0"/>
              <a:t>applications. QDC200 (heavy duty) and QDC300 (standard duty) are </a:t>
            </a:r>
            <a:r>
              <a:rPr lang="en-US" b="1" dirty="0" smtClean="0"/>
              <a:t/>
            </a:r>
            <a:br>
              <a:rPr lang="en-US" b="1" dirty="0" smtClean="0"/>
            </a:br>
            <a:r>
              <a:rPr lang="en-US" b="1" dirty="0" smtClean="0"/>
              <a:t>also </a:t>
            </a:r>
            <a:r>
              <a:rPr lang="en-US" b="1" dirty="0"/>
              <a:t>available.</a:t>
            </a:r>
          </a:p>
          <a:p>
            <a:pPr marL="0" indent="0">
              <a:buNone/>
            </a:pPr>
            <a:endParaRPr lang="en-US" dirty="0"/>
          </a:p>
        </p:txBody>
      </p:sp>
      <p:sp>
        <p:nvSpPr>
          <p:cNvPr id="6" name="Content Placeholder 5"/>
          <p:cNvSpPr>
            <a:spLocks noGrp="1"/>
          </p:cNvSpPr>
          <p:nvPr>
            <p:ph idx="11"/>
          </p:nvPr>
        </p:nvSpPr>
        <p:spPr/>
        <p:txBody>
          <a:bodyPr/>
          <a:lstStyle/>
          <a:p>
            <a:r>
              <a:rPr lang="en-US" dirty="0" smtClean="0"/>
              <a:t>ANSI/BHMA </a:t>
            </a:r>
            <a:r>
              <a:rPr lang="en-US" dirty="0"/>
              <a:t>Grade 1 certified</a:t>
            </a:r>
          </a:p>
          <a:p>
            <a:r>
              <a:rPr lang="en-US" dirty="0" smtClean="0"/>
              <a:t>Cast </a:t>
            </a:r>
            <a:r>
              <a:rPr lang="en-US" dirty="0"/>
              <a:t>iron construction</a:t>
            </a:r>
          </a:p>
          <a:p>
            <a:r>
              <a:rPr lang="en-US" dirty="0" smtClean="0"/>
              <a:t>Customization </a:t>
            </a:r>
            <a:r>
              <a:rPr lang="en-US" dirty="0"/>
              <a:t>with retrofit-compatible </a:t>
            </a:r>
            <a:r>
              <a:rPr lang="en-US" dirty="0" smtClean="0"/>
              <a:t/>
            </a:r>
            <a:br>
              <a:rPr lang="en-US" dirty="0" smtClean="0"/>
            </a:br>
            <a:r>
              <a:rPr lang="en-US" dirty="0" smtClean="0"/>
              <a:t>features and </a:t>
            </a:r>
            <a:r>
              <a:rPr lang="en-US" dirty="0"/>
              <a:t>an array of options</a:t>
            </a:r>
          </a:p>
          <a:p>
            <a:endParaRPr lang="en-US" dirty="0"/>
          </a:p>
        </p:txBody>
      </p:sp>
    </p:spTree>
    <p:extLst>
      <p:ext uri="{BB962C8B-B14F-4D97-AF65-F5344CB8AC3E}">
        <p14:creationId xmlns:p14="http://schemas.microsoft.com/office/powerpoint/2010/main" val="8561352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0" y="1566537"/>
            <a:ext cx="4572000" cy="2291567"/>
          </a:xfrm>
          <a:prstGeom prst="rect">
            <a:avLst/>
          </a:prstGeom>
        </p:spPr>
      </p:pic>
      <p:sp>
        <p:nvSpPr>
          <p:cNvPr id="2" name="Title 1"/>
          <p:cNvSpPr>
            <a:spLocks noGrp="1"/>
          </p:cNvSpPr>
          <p:nvPr>
            <p:ph type="title"/>
          </p:nvPr>
        </p:nvSpPr>
        <p:spPr/>
        <p:txBody>
          <a:bodyPr/>
          <a:lstStyle/>
          <a:p>
            <a:r>
              <a:rPr lang="en-US" b="1" dirty="0">
                <a:solidFill>
                  <a:schemeClr val="tx1">
                    <a:lumMod val="65000"/>
                    <a:lumOff val="35000"/>
                  </a:schemeClr>
                </a:solidFill>
              </a:rPr>
              <a:t>Commercial </a:t>
            </a:r>
            <a:r>
              <a:rPr lang="en-US" b="1" dirty="0" smtClean="0">
                <a:solidFill>
                  <a:schemeClr val="tx1">
                    <a:lumMod val="65000"/>
                    <a:lumOff val="35000"/>
                  </a:schemeClr>
                </a:solidFill>
              </a:rPr>
              <a:t>Hardware</a:t>
            </a:r>
            <a:r>
              <a:rPr lang="en-US" b="1" dirty="0">
                <a:solidFill>
                  <a:schemeClr val="tx1">
                    <a:lumMod val="65000"/>
                    <a:lumOff val="35000"/>
                  </a:schemeClr>
                </a:solidFill>
              </a:rPr>
              <a:t> </a:t>
            </a:r>
            <a:r>
              <a:rPr lang="en-US" b="1" dirty="0" smtClean="0">
                <a:solidFill>
                  <a:schemeClr val="tx1">
                    <a:lumMod val="65000"/>
                    <a:lumOff val="35000"/>
                  </a:schemeClr>
                </a:solidFill>
              </a:rPr>
              <a:t>Exit </a:t>
            </a:r>
            <a:r>
              <a:rPr lang="en-US" b="1" dirty="0">
                <a:solidFill>
                  <a:schemeClr val="tx1">
                    <a:lumMod val="65000"/>
                    <a:lumOff val="35000"/>
                  </a:schemeClr>
                </a:solidFill>
              </a:rPr>
              <a:t>Devices</a:t>
            </a:r>
            <a:endParaRPr lang="en-US" dirty="0">
              <a:solidFill>
                <a:schemeClr val="tx1">
                  <a:lumMod val="65000"/>
                  <a:lumOff val="35000"/>
                </a:schemeClr>
              </a:solidFill>
            </a:endParaRPr>
          </a:p>
        </p:txBody>
      </p:sp>
      <p:sp>
        <p:nvSpPr>
          <p:cNvPr id="3" name="Content Placeholder 2"/>
          <p:cNvSpPr>
            <a:spLocks noGrp="1"/>
          </p:cNvSpPr>
          <p:nvPr>
            <p:ph idx="1"/>
          </p:nvPr>
        </p:nvSpPr>
        <p:spPr>
          <a:xfrm>
            <a:off x="457200" y="1530540"/>
            <a:ext cx="3972560" cy="2327564"/>
          </a:xfrm>
        </p:spPr>
        <p:txBody>
          <a:bodyPr/>
          <a:lstStyle/>
          <a:p>
            <a:pPr marL="0" indent="0">
              <a:buNone/>
            </a:pPr>
            <a:r>
              <a:rPr lang="en-US" dirty="0"/>
              <a:t>With uncompromised materials and craftsmanship, our exit devices offer premium aesthetics and functionality. Performing </a:t>
            </a:r>
            <a:r>
              <a:rPr lang="en-US" dirty="0" smtClean="0"/>
              <a:t>well </a:t>
            </a:r>
            <a:br>
              <a:rPr lang="en-US" dirty="0" smtClean="0"/>
            </a:br>
            <a:r>
              <a:rPr lang="en-US" dirty="0" smtClean="0"/>
              <a:t>above </a:t>
            </a:r>
            <a:r>
              <a:rPr lang="en-US" dirty="0"/>
              <a:t>ANSI Grade 1 certification requirements, </a:t>
            </a:r>
            <a:r>
              <a:rPr lang="en-US" dirty="0" smtClean="0"/>
              <a:t>STANLEY Commercial </a:t>
            </a:r>
            <a:r>
              <a:rPr lang="en-US" dirty="0"/>
              <a:t>Hardware exit devices provide security </a:t>
            </a:r>
            <a:r>
              <a:rPr lang="en-US" dirty="0" smtClean="0"/>
              <a:t>you </a:t>
            </a:r>
            <a:r>
              <a:rPr lang="en-US" dirty="0"/>
              <a:t>can rely on. </a:t>
            </a:r>
          </a:p>
        </p:txBody>
      </p:sp>
      <p:sp>
        <p:nvSpPr>
          <p:cNvPr id="11" name="TextBox 10"/>
          <p:cNvSpPr txBox="1"/>
          <p:nvPr/>
        </p:nvSpPr>
        <p:spPr>
          <a:xfrm>
            <a:off x="5525298" y="3225470"/>
            <a:ext cx="1676399" cy="507831"/>
          </a:xfrm>
          <a:prstGeom prst="rect">
            <a:avLst/>
          </a:prstGeom>
          <a:noFill/>
        </p:spPr>
        <p:txBody>
          <a:bodyPr wrap="square" rtlCol="0">
            <a:spAutoFit/>
          </a:bodyPr>
          <a:lstStyle/>
          <a:p>
            <a:r>
              <a:rPr lang="pt-BR" sz="900" b="1" dirty="0" smtClean="0">
                <a:solidFill>
                  <a:srgbClr val="EDC328"/>
                </a:solidFill>
              </a:rPr>
              <a:t>QED200</a:t>
            </a:r>
            <a:r>
              <a:rPr lang="en-US" sz="900" b="1" dirty="0" smtClean="0">
                <a:solidFill>
                  <a:srgbClr val="EDC328"/>
                </a:solidFill>
              </a:rPr>
              <a:t> Series</a:t>
            </a:r>
            <a:r>
              <a:rPr lang="en-US" sz="900" dirty="0">
                <a:solidFill>
                  <a:srgbClr val="EDC328"/>
                </a:solidFill>
              </a:rPr>
              <a:t/>
            </a:r>
            <a:br>
              <a:rPr lang="en-US" sz="900" dirty="0">
                <a:solidFill>
                  <a:srgbClr val="EDC328"/>
                </a:solidFill>
              </a:rPr>
            </a:br>
            <a:r>
              <a:rPr lang="en-US" sz="900" dirty="0" smtClean="0">
                <a:solidFill>
                  <a:srgbClr val="EDC328"/>
                </a:solidFill>
              </a:rPr>
              <a:t>Grade </a:t>
            </a:r>
            <a:r>
              <a:rPr lang="en-US" sz="900" dirty="0">
                <a:solidFill>
                  <a:srgbClr val="EDC328"/>
                </a:solidFill>
              </a:rPr>
              <a:t>1 Heavy-Duty </a:t>
            </a:r>
            <a:r>
              <a:rPr lang="en-US" sz="900" dirty="0" smtClean="0">
                <a:solidFill>
                  <a:srgbClr val="EDC328"/>
                </a:solidFill>
              </a:rPr>
              <a:t/>
            </a:r>
            <a:br>
              <a:rPr lang="en-US" sz="900" dirty="0" smtClean="0">
                <a:solidFill>
                  <a:srgbClr val="EDC328"/>
                </a:solidFill>
              </a:rPr>
            </a:br>
            <a:r>
              <a:rPr lang="en-US" sz="900" dirty="0" smtClean="0">
                <a:solidFill>
                  <a:srgbClr val="EDC328"/>
                </a:solidFill>
              </a:rPr>
              <a:t>Narrow </a:t>
            </a:r>
            <a:r>
              <a:rPr lang="en-US" sz="900" dirty="0">
                <a:solidFill>
                  <a:srgbClr val="EDC328"/>
                </a:solidFill>
              </a:rPr>
              <a:t>Stile Exit Device</a:t>
            </a:r>
          </a:p>
        </p:txBody>
      </p:sp>
    </p:spTree>
    <p:extLst>
      <p:ext uri="{BB962C8B-B14F-4D97-AF65-F5344CB8AC3E}">
        <p14:creationId xmlns:p14="http://schemas.microsoft.com/office/powerpoint/2010/main" val="21175499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dirty="0" smtClean="0"/>
              <a:t>Narrow Stile Exit Devices</a:t>
            </a:r>
            <a:br>
              <a:rPr lang="en-US" sz="1600" b="1" dirty="0" smtClean="0"/>
            </a:br>
            <a:endParaRPr lang="en-US" sz="1600" dirty="0"/>
          </a:p>
        </p:txBody>
      </p:sp>
      <p:sp>
        <p:nvSpPr>
          <p:cNvPr id="3" name="Content Placeholder 2"/>
          <p:cNvSpPr>
            <a:spLocks noGrp="1"/>
          </p:cNvSpPr>
          <p:nvPr>
            <p:ph idx="1"/>
          </p:nvPr>
        </p:nvSpPr>
        <p:spPr/>
        <p:txBody>
          <a:bodyPr/>
          <a:lstStyle/>
          <a:p>
            <a:pPr marL="0" indent="0">
              <a:buNone/>
            </a:pPr>
            <a:r>
              <a:rPr lang="en-US" b="1" dirty="0"/>
              <a:t>Our narrow stile exit devices combine </a:t>
            </a:r>
            <a:r>
              <a:rPr lang="en-US" b="1" dirty="0" smtClean="0"/>
              <a:t/>
            </a:r>
            <a:br>
              <a:rPr lang="en-US" b="1" dirty="0" smtClean="0"/>
            </a:br>
            <a:r>
              <a:rPr lang="en-US" b="1" dirty="0" smtClean="0"/>
              <a:t>premium </a:t>
            </a:r>
            <a:r>
              <a:rPr lang="en-US" b="1" dirty="0"/>
              <a:t>design features with the durability and reliability building codes and security plans require. QED100 (heavy </a:t>
            </a:r>
            <a:r>
              <a:rPr lang="en-US" b="1" dirty="0" smtClean="0"/>
              <a:t>duty wide stile) </a:t>
            </a:r>
            <a:r>
              <a:rPr lang="en-US" b="1" dirty="0"/>
              <a:t>and QED300 (standard </a:t>
            </a:r>
            <a:r>
              <a:rPr lang="en-US" b="1" dirty="0" smtClean="0"/>
              <a:t>duty wide stile) </a:t>
            </a:r>
            <a:r>
              <a:rPr lang="en-US" b="1" dirty="0"/>
              <a:t>are also available.</a:t>
            </a:r>
            <a:endParaRPr lang="en-US" b="1" dirty="0" smtClean="0"/>
          </a:p>
          <a:p>
            <a:pPr marL="0" indent="0">
              <a:buNone/>
            </a:pPr>
            <a:endParaRPr lang="en-US" b="1" dirty="0" smtClean="0"/>
          </a:p>
          <a:p>
            <a:pPr marL="0" indent="0">
              <a:buNone/>
            </a:pPr>
            <a:endParaRPr lang="en-US" dirty="0" smtClean="0">
              <a:solidFill>
                <a:schemeClr val="bg1">
                  <a:lumMod val="50000"/>
                </a:schemeClr>
              </a:solidFill>
            </a:endParaRPr>
          </a:p>
          <a:p>
            <a:pPr marL="0" indent="0">
              <a:buNone/>
            </a:pPr>
            <a:endParaRPr lang="en-US" dirty="0">
              <a:solidFill>
                <a:schemeClr val="bg1">
                  <a:lumMod val="50000"/>
                </a:schemeClr>
              </a:solidFill>
            </a:endParaRPr>
          </a:p>
        </p:txBody>
      </p:sp>
      <p:sp>
        <p:nvSpPr>
          <p:cNvPr id="6" name="Content Placeholder 5"/>
          <p:cNvSpPr>
            <a:spLocks noGrp="1"/>
          </p:cNvSpPr>
          <p:nvPr>
            <p:ph idx="11"/>
          </p:nvPr>
        </p:nvSpPr>
        <p:spPr/>
        <p:txBody>
          <a:bodyPr/>
          <a:lstStyle/>
          <a:p>
            <a:r>
              <a:rPr lang="en-US" dirty="0" smtClean="0"/>
              <a:t>ANSI/BHMA 156.3 Grade 1 and ADA certified</a:t>
            </a:r>
          </a:p>
          <a:p>
            <a:r>
              <a:rPr lang="en-US" dirty="0" smtClean="0"/>
              <a:t>Rim, surface vertical rod and concealed vertical rod with fire-rated options</a:t>
            </a:r>
          </a:p>
          <a:p>
            <a:r>
              <a:rPr lang="en-US" dirty="0" smtClean="0"/>
              <a:t>Superior </a:t>
            </a:r>
            <a:r>
              <a:rPr lang="en-US" dirty="0"/>
              <a:t>engineering for smooth and reliable functionality</a:t>
            </a:r>
          </a:p>
          <a:p>
            <a:r>
              <a:rPr lang="en-US" dirty="0" smtClean="0"/>
              <a:t>Customizable </a:t>
            </a:r>
            <a:r>
              <a:rPr lang="en-US" dirty="0"/>
              <a:t>and field-sizeable for quick </a:t>
            </a:r>
            <a:br>
              <a:rPr lang="en-US" dirty="0"/>
            </a:br>
            <a:r>
              <a:rPr lang="en-US" dirty="0"/>
              <a:t>and simple installation</a:t>
            </a:r>
          </a:p>
        </p:txBody>
      </p:sp>
    </p:spTree>
    <p:extLst>
      <p:ext uri="{BB962C8B-B14F-4D97-AF65-F5344CB8AC3E}">
        <p14:creationId xmlns:p14="http://schemas.microsoft.com/office/powerpoint/2010/main" val="15625073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70746"/>
            <a:ext cx="9144000" cy="3200379"/>
          </a:xfrm>
          <a:prstGeom prst="rect">
            <a:avLst/>
          </a:prstGeom>
        </p:spPr>
      </p:pic>
      <p:sp>
        <p:nvSpPr>
          <p:cNvPr id="5" name="Rectangle 4"/>
          <p:cNvSpPr/>
          <p:nvPr/>
        </p:nvSpPr>
        <p:spPr>
          <a:xfrm>
            <a:off x="-338" y="1215583"/>
            <a:ext cx="3227632" cy="774582"/>
          </a:xfrm>
          <a:prstGeom prst="rect">
            <a:avLst/>
          </a:prstGeom>
          <a:solidFill>
            <a:srgbClr val="FFCB23">
              <a:alpha val="89804"/>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60181" y="1279708"/>
            <a:ext cx="2754211" cy="646331"/>
          </a:xfrm>
          <a:prstGeom prst="rect">
            <a:avLst/>
          </a:prstGeom>
          <a:noFill/>
        </p:spPr>
        <p:txBody>
          <a:bodyPr wrap="square" rtlCol="0">
            <a:spAutoFit/>
          </a:bodyPr>
          <a:lstStyle/>
          <a:p>
            <a:r>
              <a:rPr lang="en-US" sz="1800" b="1" dirty="0">
                <a:solidFill>
                  <a:schemeClr val="bg1"/>
                </a:solidFill>
              </a:rPr>
              <a:t>Grade 1 Closers:</a:t>
            </a:r>
            <a:br>
              <a:rPr lang="en-US" sz="1800" b="1" dirty="0">
                <a:solidFill>
                  <a:schemeClr val="bg1"/>
                </a:solidFill>
              </a:rPr>
            </a:br>
            <a:r>
              <a:rPr lang="en-US" sz="1800" dirty="0" smtClean="0">
                <a:solidFill>
                  <a:schemeClr val="bg1"/>
                </a:solidFill>
              </a:rPr>
              <a:t>Built </a:t>
            </a:r>
            <a:r>
              <a:rPr lang="en-US" sz="1800" dirty="0">
                <a:solidFill>
                  <a:schemeClr val="bg1"/>
                </a:solidFill>
              </a:rPr>
              <a:t>to Last</a:t>
            </a:r>
          </a:p>
        </p:txBody>
      </p:sp>
    </p:spTree>
    <p:extLst>
      <p:ext uri="{BB962C8B-B14F-4D97-AF65-F5344CB8AC3E}">
        <p14:creationId xmlns:p14="http://schemas.microsoft.com/office/powerpoint/2010/main" val="19310299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lumMod val="65000"/>
                    <a:lumOff val="35000"/>
                  </a:schemeClr>
                </a:solidFill>
              </a:rPr>
              <a:t>Grade 1 </a:t>
            </a:r>
            <a:r>
              <a:rPr lang="en-US" b="1" dirty="0" smtClean="0">
                <a:solidFill>
                  <a:schemeClr val="tx1">
                    <a:lumMod val="65000"/>
                    <a:lumOff val="35000"/>
                  </a:schemeClr>
                </a:solidFill>
              </a:rPr>
              <a:t>Closers</a:t>
            </a:r>
            <a:endParaRPr lang="en-US" b="1" dirty="0">
              <a:solidFill>
                <a:schemeClr val="tx1">
                  <a:lumMod val="65000"/>
                  <a:lumOff val="35000"/>
                </a:schemeClr>
              </a:solidFill>
            </a:endParaRPr>
          </a:p>
        </p:txBody>
      </p:sp>
      <p:sp>
        <p:nvSpPr>
          <p:cNvPr id="6" name="Content Placeholder 5"/>
          <p:cNvSpPr>
            <a:spLocks noGrp="1"/>
          </p:cNvSpPr>
          <p:nvPr>
            <p:ph idx="1"/>
          </p:nvPr>
        </p:nvSpPr>
        <p:spPr/>
        <p:txBody>
          <a:bodyPr/>
          <a:lstStyle/>
          <a:p>
            <a:pPr marL="0" indent="0">
              <a:buNone/>
            </a:pPr>
            <a:r>
              <a:rPr lang="en-US" b="1" dirty="0"/>
              <a:t>STANLEY premium door closers offer a wide range of door control solutions that exceed today’s growing demand of architectural opening requirements. </a:t>
            </a:r>
            <a:endParaRPr lang="en-US" dirty="0"/>
          </a:p>
        </p:txBody>
      </p:sp>
      <p:sp>
        <p:nvSpPr>
          <p:cNvPr id="8" name="Content Placeholder 7"/>
          <p:cNvSpPr>
            <a:spLocks noGrp="1"/>
          </p:cNvSpPr>
          <p:nvPr>
            <p:ph idx="11"/>
          </p:nvPr>
        </p:nvSpPr>
        <p:spPr/>
        <p:txBody>
          <a:bodyPr/>
          <a:lstStyle/>
          <a:p>
            <a:r>
              <a:rPr lang="en-US" dirty="0"/>
              <a:t>Special R-14 silicon aluminum alloy construction </a:t>
            </a:r>
          </a:p>
          <a:p>
            <a:r>
              <a:rPr lang="en-US" dirty="0" smtClean="0"/>
              <a:t>Non-handed </a:t>
            </a:r>
            <a:r>
              <a:rPr lang="en-US" dirty="0"/>
              <a:t>surface and concealed closers </a:t>
            </a:r>
            <a:r>
              <a:rPr lang="en-US" dirty="0" smtClean="0"/>
              <a:t/>
            </a:r>
            <a:br>
              <a:rPr lang="en-US" dirty="0" smtClean="0"/>
            </a:br>
            <a:r>
              <a:rPr lang="en-US" dirty="0" smtClean="0"/>
              <a:t>for </a:t>
            </a:r>
            <a:r>
              <a:rPr lang="en-US" dirty="0"/>
              <a:t>every type of opening </a:t>
            </a:r>
          </a:p>
          <a:p>
            <a:r>
              <a:rPr lang="en-US" dirty="0" smtClean="0"/>
              <a:t>Available </a:t>
            </a:r>
            <a:r>
              <a:rPr lang="en-US" dirty="0"/>
              <a:t>in a variety of architectural finishes</a:t>
            </a:r>
          </a:p>
          <a:p>
            <a:r>
              <a:rPr lang="en-US" dirty="0" smtClean="0"/>
              <a:t>Full </a:t>
            </a:r>
            <a:r>
              <a:rPr lang="en-US" dirty="0"/>
              <a:t>hydraulic checking and adjustable </a:t>
            </a:r>
            <a:r>
              <a:rPr lang="en-US" dirty="0" smtClean="0"/>
              <a:t/>
            </a:r>
            <a:br>
              <a:rPr lang="en-US" dirty="0" smtClean="0"/>
            </a:br>
            <a:r>
              <a:rPr lang="en-US" dirty="0" smtClean="0"/>
              <a:t>spring </a:t>
            </a:r>
            <a:r>
              <a:rPr lang="en-US" dirty="0"/>
              <a:t>power </a:t>
            </a:r>
          </a:p>
          <a:p>
            <a:r>
              <a:rPr lang="en-US" dirty="0" smtClean="0"/>
              <a:t>Forged </a:t>
            </a:r>
            <a:r>
              <a:rPr lang="en-US" dirty="0"/>
              <a:t>arms and high-impact cover</a:t>
            </a:r>
          </a:p>
          <a:p>
            <a:endParaRPr lang="en-US" dirty="0"/>
          </a:p>
        </p:txBody>
      </p:sp>
    </p:spTree>
    <p:extLst>
      <p:ext uri="{BB962C8B-B14F-4D97-AF65-F5344CB8AC3E}">
        <p14:creationId xmlns:p14="http://schemas.microsoft.com/office/powerpoint/2010/main" val="11114747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876799" y="1"/>
            <a:ext cx="4267965" cy="4038600"/>
          </a:xfrm>
          <a:prstGeom prst="rect">
            <a:avLst/>
          </a:prstGeom>
        </p:spPr>
      </p:pic>
      <p:sp>
        <p:nvSpPr>
          <p:cNvPr id="2" name="Title 1"/>
          <p:cNvSpPr>
            <a:spLocks noGrp="1"/>
          </p:cNvSpPr>
          <p:nvPr>
            <p:ph type="title"/>
          </p:nvPr>
        </p:nvSpPr>
        <p:spPr/>
        <p:txBody>
          <a:bodyPr/>
          <a:lstStyle/>
          <a:p>
            <a:r>
              <a:rPr lang="mr-IN" sz="1600" b="1" dirty="0" smtClean="0">
                <a:latin typeface="Arial" charset="0"/>
                <a:ea typeface="Arial" charset="0"/>
                <a:cs typeface="Arial" charset="0"/>
              </a:rPr>
              <a:t>D-4550 </a:t>
            </a:r>
            <a:r>
              <a:rPr lang="mr-IN" sz="1600" b="1" dirty="0" err="1" smtClean="0">
                <a:latin typeface="Arial" charset="0"/>
                <a:ea typeface="Arial" charset="0"/>
                <a:cs typeface="Arial" charset="0"/>
              </a:rPr>
              <a:t>Series</a:t>
            </a:r>
            <a:endParaRPr lang="mr-IN" sz="1600" dirty="0">
              <a:latin typeface="Arial" charset="0"/>
              <a:ea typeface="Arial" charset="0"/>
              <a:cs typeface="Arial" charset="0"/>
            </a:endParaRPr>
          </a:p>
        </p:txBody>
      </p:sp>
      <p:sp>
        <p:nvSpPr>
          <p:cNvPr id="3" name="Content Placeholder 2"/>
          <p:cNvSpPr>
            <a:spLocks noGrp="1"/>
          </p:cNvSpPr>
          <p:nvPr>
            <p:ph idx="14"/>
          </p:nvPr>
        </p:nvSpPr>
        <p:spPr/>
        <p:txBody>
          <a:bodyPr/>
          <a:lstStyle/>
          <a:p>
            <a:pPr marL="0" indent="0">
              <a:buNone/>
            </a:pPr>
            <a:r>
              <a:rPr lang="en-US" dirty="0"/>
              <a:t>The STANLEY D-4550 Series is </a:t>
            </a:r>
            <a:r>
              <a:rPr lang="en-US" dirty="0" smtClean="0"/>
              <a:t>our best </a:t>
            </a:r>
            <a:r>
              <a:rPr lang="en-US" dirty="0"/>
              <a:t>performing heavy-duty closer </a:t>
            </a:r>
            <a:r>
              <a:rPr lang="en-US" dirty="0" smtClean="0"/>
              <a:t>for </a:t>
            </a:r>
            <a:r>
              <a:rPr lang="en-US" dirty="0"/>
              <a:t>institutional applications. </a:t>
            </a:r>
          </a:p>
          <a:p>
            <a:r>
              <a:rPr lang="en-US" dirty="0" smtClean="0"/>
              <a:t>Non-handed </a:t>
            </a:r>
            <a:r>
              <a:rPr lang="en-US" dirty="0"/>
              <a:t>cylinder body</a:t>
            </a:r>
          </a:p>
          <a:p>
            <a:r>
              <a:rPr lang="en-US" dirty="0" smtClean="0"/>
              <a:t>R-14 </a:t>
            </a:r>
            <a:r>
              <a:rPr lang="en-US" dirty="0"/>
              <a:t>silicon aluminum </a:t>
            </a:r>
            <a:r>
              <a:rPr lang="en-US" dirty="0" smtClean="0"/>
              <a:t>alloy construction </a:t>
            </a:r>
            <a:r>
              <a:rPr lang="en-US" dirty="0"/>
              <a:t>for superior strength and durability </a:t>
            </a:r>
          </a:p>
          <a:p>
            <a:r>
              <a:rPr lang="en-US" dirty="0" smtClean="0"/>
              <a:t>Available </a:t>
            </a:r>
            <a:r>
              <a:rPr lang="en-US" dirty="0"/>
              <a:t>in a variety of standard and heavy-duty arm configurations to accommodate a broader range of application requirements</a:t>
            </a:r>
          </a:p>
          <a:p>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2690" y="1530540"/>
            <a:ext cx="2690870" cy="3009900"/>
          </a:xfrm>
          <a:prstGeom prst="rect">
            <a:avLst/>
          </a:prstGeom>
        </p:spPr>
      </p:pic>
    </p:spTree>
    <p:extLst>
      <p:ext uri="{BB962C8B-B14F-4D97-AF65-F5344CB8AC3E}">
        <p14:creationId xmlns:p14="http://schemas.microsoft.com/office/powerpoint/2010/main" val="20028076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marL="0" indent="0">
              <a:spcBef>
                <a:spcPts val="0"/>
              </a:spcBef>
              <a:spcAft>
                <a:spcPts val="0"/>
              </a:spcAft>
            </a:pPr>
            <a:r>
              <a:rPr lang="en-US" sz="1900" dirty="0">
                <a:solidFill>
                  <a:srgbClr val="595A59"/>
                </a:solidFill>
              </a:rPr>
              <a:t>With a long-standing history, a fearless commitment to growth and an emphasis on branding in the global marketplace well before it was an accepted business practice, STANLEY has become a trusted worldwide name for hardware on the openings of today’s buildings. STANLEY continues to deliver innovative, high-quality products that have </a:t>
            </a:r>
            <a:r>
              <a:rPr lang="en-US" sz="1900" dirty="0" smtClean="0">
                <a:solidFill>
                  <a:srgbClr val="595A59"/>
                </a:solidFill>
              </a:rPr>
              <a:t>made</a:t>
            </a:r>
            <a:br>
              <a:rPr lang="en-US" sz="1900" dirty="0" smtClean="0">
                <a:solidFill>
                  <a:srgbClr val="595A59"/>
                </a:solidFill>
              </a:rPr>
            </a:br>
            <a:r>
              <a:rPr lang="en-US" sz="1900" dirty="0" smtClean="0">
                <a:solidFill>
                  <a:srgbClr val="595A59"/>
                </a:solidFill>
              </a:rPr>
              <a:t>the </a:t>
            </a:r>
            <a:r>
              <a:rPr lang="en-US" sz="1900" dirty="0">
                <a:solidFill>
                  <a:srgbClr val="595A59"/>
                </a:solidFill>
              </a:rPr>
              <a:t>STANLEY name synonymous with the highest level of </a:t>
            </a:r>
            <a:r>
              <a:rPr lang="en-US" sz="1900" dirty="0" smtClean="0">
                <a:solidFill>
                  <a:srgbClr val="595A59"/>
                </a:solidFill>
              </a:rPr>
              <a:t>craftsmanship</a:t>
            </a:r>
            <a:br>
              <a:rPr lang="en-US" sz="1900" dirty="0" smtClean="0">
                <a:solidFill>
                  <a:srgbClr val="595A59"/>
                </a:solidFill>
              </a:rPr>
            </a:br>
            <a:r>
              <a:rPr lang="en-US" sz="1900" dirty="0" smtClean="0">
                <a:solidFill>
                  <a:srgbClr val="595A59"/>
                </a:solidFill>
              </a:rPr>
              <a:t>and </a:t>
            </a:r>
            <a:r>
              <a:rPr lang="en-US" sz="1900" dirty="0">
                <a:solidFill>
                  <a:srgbClr val="595A59"/>
                </a:solidFill>
              </a:rPr>
              <a:t>dependability for more than 170 </a:t>
            </a:r>
            <a:r>
              <a:rPr lang="en-US" sz="1900" dirty="0" smtClean="0">
                <a:solidFill>
                  <a:srgbClr val="595A59"/>
                </a:solidFill>
              </a:rPr>
              <a:t>years.</a:t>
            </a:r>
            <a:br>
              <a:rPr lang="en-US" sz="1900" dirty="0" smtClean="0">
                <a:solidFill>
                  <a:srgbClr val="595A59"/>
                </a:solidFill>
              </a:rPr>
            </a:br>
            <a:r>
              <a:rPr lang="en-US" sz="1900" dirty="0">
                <a:solidFill>
                  <a:srgbClr val="595A59"/>
                </a:solidFill>
              </a:rPr>
              <a:t/>
            </a:r>
            <a:br>
              <a:rPr lang="en-US" sz="1900" dirty="0">
                <a:solidFill>
                  <a:srgbClr val="595A59"/>
                </a:solidFill>
              </a:rPr>
            </a:br>
            <a:r>
              <a:rPr lang="en-US" sz="1900" b="1" dirty="0" smtClean="0">
                <a:solidFill>
                  <a:srgbClr val="595A59"/>
                </a:solidFill>
              </a:rPr>
              <a:t>Simply </a:t>
            </a:r>
            <a:r>
              <a:rPr lang="en-US" sz="1900" b="1" dirty="0">
                <a:solidFill>
                  <a:srgbClr val="595A59"/>
                </a:solidFill>
              </a:rPr>
              <a:t>Innovative. Simply STANLEY</a:t>
            </a:r>
            <a:r>
              <a:rPr lang="en-US" sz="1900" b="1" dirty="0" smtClean="0">
                <a:solidFill>
                  <a:srgbClr val="595A59"/>
                </a:solidFill>
              </a:rPr>
              <a:t>.</a:t>
            </a:r>
            <a:endParaRPr lang="en-US" sz="1900" dirty="0">
              <a:solidFill>
                <a:srgbClr val="595A59"/>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9717233">
            <a:off x="5515293" y="2378325"/>
            <a:ext cx="2149691" cy="2925163"/>
          </a:xfrm>
          <a:prstGeom prst="rect">
            <a:avLst/>
          </a:prstGeom>
        </p:spPr>
      </p:pic>
    </p:spTree>
    <p:extLst>
      <p:ext uri="{BB962C8B-B14F-4D97-AF65-F5344CB8AC3E}">
        <p14:creationId xmlns:p14="http://schemas.microsoft.com/office/powerpoint/2010/main" val="37081752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876799" y="1"/>
            <a:ext cx="4267965" cy="4038600"/>
          </a:xfrm>
          <a:prstGeom prst="rect">
            <a:avLst/>
          </a:prstGeom>
        </p:spPr>
      </p:pic>
      <p:sp>
        <p:nvSpPr>
          <p:cNvPr id="2" name="Title 1"/>
          <p:cNvSpPr>
            <a:spLocks noGrp="1"/>
          </p:cNvSpPr>
          <p:nvPr>
            <p:ph type="title"/>
          </p:nvPr>
        </p:nvSpPr>
        <p:spPr/>
        <p:txBody>
          <a:bodyPr/>
          <a:lstStyle/>
          <a:p>
            <a:r>
              <a:rPr lang="mr-IN" sz="1600" b="1" dirty="0" smtClean="0">
                <a:latin typeface="Arial" charset="0"/>
                <a:ea typeface="Arial" charset="0"/>
                <a:cs typeface="Arial" charset="0"/>
              </a:rPr>
              <a:t>D-3550 </a:t>
            </a:r>
            <a:r>
              <a:rPr lang="mr-IN" sz="1600" b="1" dirty="0" err="1" smtClean="0">
                <a:latin typeface="Arial" charset="0"/>
                <a:ea typeface="Arial" charset="0"/>
                <a:cs typeface="Arial" charset="0"/>
              </a:rPr>
              <a:t>Series</a:t>
            </a:r>
            <a:endParaRPr lang="mr-IN" sz="1600" dirty="0">
              <a:latin typeface="Arial" charset="0"/>
              <a:ea typeface="Arial" charset="0"/>
              <a:cs typeface="Arial" charset="0"/>
            </a:endParaRPr>
          </a:p>
        </p:txBody>
      </p:sp>
      <p:sp>
        <p:nvSpPr>
          <p:cNvPr id="6" name="Content Placeholder 5"/>
          <p:cNvSpPr>
            <a:spLocks noGrp="1"/>
          </p:cNvSpPr>
          <p:nvPr>
            <p:ph idx="14"/>
          </p:nvPr>
        </p:nvSpPr>
        <p:spPr/>
        <p:txBody>
          <a:bodyPr/>
          <a:lstStyle/>
          <a:p>
            <a:pPr marL="0" indent="0">
              <a:buNone/>
            </a:pPr>
            <a:r>
              <a:rPr lang="en-US" dirty="0"/>
              <a:t>The D-3550 Series is STANLEY’S most </a:t>
            </a:r>
            <a:r>
              <a:rPr lang="en-US" dirty="0" smtClean="0"/>
              <a:t>versatile </a:t>
            </a:r>
            <a:br>
              <a:rPr lang="en-US" dirty="0" smtClean="0"/>
            </a:br>
            <a:r>
              <a:rPr lang="en-US" dirty="0" smtClean="0"/>
              <a:t>door </a:t>
            </a:r>
            <a:r>
              <a:rPr lang="en-US" dirty="0"/>
              <a:t>closer. </a:t>
            </a:r>
          </a:p>
          <a:p>
            <a:r>
              <a:rPr lang="en-US" dirty="0" smtClean="0"/>
              <a:t>Reduced </a:t>
            </a:r>
            <a:r>
              <a:rPr lang="en-US" dirty="0"/>
              <a:t>body profile provides ease of installation</a:t>
            </a:r>
          </a:p>
          <a:p>
            <a:r>
              <a:rPr lang="en-US" dirty="0" smtClean="0"/>
              <a:t>Automotive </a:t>
            </a:r>
            <a:r>
              <a:rPr lang="en-US" dirty="0"/>
              <a:t>grade R-14 silicon alloy construction </a:t>
            </a:r>
            <a:br>
              <a:rPr lang="en-US" dirty="0"/>
            </a:br>
            <a:r>
              <a:rPr lang="en-US" dirty="0"/>
              <a:t>provides dependable performance</a:t>
            </a:r>
          </a:p>
          <a:p>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2689" y="1405744"/>
            <a:ext cx="2556933" cy="3054906"/>
          </a:xfrm>
          <a:prstGeom prst="rect">
            <a:avLst/>
          </a:prstGeom>
        </p:spPr>
      </p:pic>
    </p:spTree>
    <p:extLst>
      <p:ext uri="{BB962C8B-B14F-4D97-AF65-F5344CB8AC3E}">
        <p14:creationId xmlns:p14="http://schemas.microsoft.com/office/powerpoint/2010/main" val="7908449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876799" y="1"/>
            <a:ext cx="4267965" cy="4038600"/>
          </a:xfrm>
          <a:prstGeom prst="rect">
            <a:avLst/>
          </a:prstGeom>
        </p:spPr>
      </p:pic>
      <p:sp>
        <p:nvSpPr>
          <p:cNvPr id="2" name="Title 1"/>
          <p:cNvSpPr>
            <a:spLocks noGrp="1"/>
          </p:cNvSpPr>
          <p:nvPr>
            <p:ph type="title"/>
          </p:nvPr>
        </p:nvSpPr>
        <p:spPr/>
        <p:txBody>
          <a:bodyPr/>
          <a:lstStyle/>
          <a:p>
            <a:r>
              <a:rPr lang="mr-IN" sz="1600" b="1" dirty="0" smtClean="0">
                <a:latin typeface="Arial" charset="0"/>
                <a:ea typeface="Arial" charset="0"/>
                <a:cs typeface="Arial" charset="0"/>
              </a:rPr>
              <a:t>D-1610 </a:t>
            </a:r>
            <a:r>
              <a:rPr lang="mr-IN" sz="1600" b="1" dirty="0" err="1" smtClean="0">
                <a:latin typeface="Arial" charset="0"/>
                <a:ea typeface="Arial" charset="0"/>
                <a:cs typeface="Arial" charset="0"/>
              </a:rPr>
              <a:t>Series</a:t>
            </a:r>
            <a:endParaRPr lang="mr-IN" sz="1600" dirty="0">
              <a:latin typeface="Arial" charset="0"/>
              <a:ea typeface="Arial" charset="0"/>
              <a:cs typeface="Arial" charset="0"/>
            </a:endParaRPr>
          </a:p>
        </p:txBody>
      </p:sp>
      <p:sp>
        <p:nvSpPr>
          <p:cNvPr id="6" name="Content Placeholder 5"/>
          <p:cNvSpPr>
            <a:spLocks noGrp="1"/>
          </p:cNvSpPr>
          <p:nvPr>
            <p:ph idx="14"/>
          </p:nvPr>
        </p:nvSpPr>
        <p:spPr/>
        <p:txBody>
          <a:bodyPr/>
          <a:lstStyle/>
          <a:p>
            <a:pPr marL="0" indent="0">
              <a:buNone/>
            </a:pPr>
            <a:r>
              <a:rPr lang="en-US" dirty="0"/>
              <a:t>The D-1610 Series is a slim line closer for standard aluminum storefront applications.</a:t>
            </a:r>
          </a:p>
          <a:p>
            <a:r>
              <a:rPr lang="en-US" dirty="0" smtClean="0"/>
              <a:t>Forged </a:t>
            </a:r>
            <a:r>
              <a:rPr lang="en-US" dirty="0"/>
              <a:t>steel-constructed pinion and piston </a:t>
            </a:r>
            <a:r>
              <a:rPr lang="en-US" dirty="0" smtClean="0"/>
              <a:t/>
            </a:r>
            <a:br>
              <a:rPr lang="en-US" dirty="0" smtClean="0"/>
            </a:br>
            <a:r>
              <a:rPr lang="en-US" dirty="0" smtClean="0"/>
              <a:t>for reliable </a:t>
            </a:r>
            <a:r>
              <a:rPr lang="en-US" dirty="0"/>
              <a:t>performance</a:t>
            </a:r>
          </a:p>
          <a:p>
            <a:r>
              <a:rPr lang="en-US" dirty="0" smtClean="0"/>
              <a:t>Non-handed </a:t>
            </a:r>
            <a:r>
              <a:rPr lang="en-US" dirty="0"/>
              <a:t>cylinder body with cast </a:t>
            </a:r>
            <a:br>
              <a:rPr lang="en-US" dirty="0"/>
            </a:br>
            <a:r>
              <a:rPr lang="en-US" dirty="0"/>
              <a:t>aluminum construction</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04375">
            <a:off x="5300230" y="1022977"/>
            <a:ext cx="3232139" cy="3636156"/>
          </a:xfrm>
          <a:prstGeom prst="rect">
            <a:avLst/>
          </a:prstGeom>
        </p:spPr>
      </p:pic>
    </p:spTree>
    <p:extLst>
      <p:ext uri="{BB962C8B-B14F-4D97-AF65-F5344CB8AC3E}">
        <p14:creationId xmlns:p14="http://schemas.microsoft.com/office/powerpoint/2010/main" val="9459973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dirty="0"/>
              <a:t>Grade 1 Closer Features</a:t>
            </a:r>
            <a:endParaRPr lang="en-US" sz="1600" dirty="0"/>
          </a:p>
        </p:txBody>
      </p:sp>
      <p:sp>
        <p:nvSpPr>
          <p:cNvPr id="6" name="Content Placeholder 5"/>
          <p:cNvSpPr>
            <a:spLocks noGrp="1"/>
          </p:cNvSpPr>
          <p:nvPr>
            <p:ph idx="14"/>
          </p:nvPr>
        </p:nvSpPr>
        <p:spPr>
          <a:xfrm>
            <a:off x="457201" y="1331095"/>
            <a:ext cx="4233332" cy="3583806"/>
          </a:xfrm>
        </p:spPr>
        <p:txBody>
          <a:bodyPr/>
          <a:lstStyle/>
          <a:p>
            <a:pPr marL="0" indent="0">
              <a:buNone/>
            </a:pPr>
            <a:r>
              <a:rPr lang="en-US" dirty="0"/>
              <a:t>There are several arm and secure cover </a:t>
            </a:r>
            <a:br>
              <a:rPr lang="en-US" dirty="0"/>
            </a:br>
            <a:r>
              <a:rPr lang="en-US" dirty="0"/>
              <a:t>types designed to fit a variety of applications.</a:t>
            </a:r>
            <a:br>
              <a:rPr lang="en-US" dirty="0"/>
            </a:br>
            <a:r>
              <a:rPr lang="en-US" dirty="0"/>
              <a:t>Additionally, with an automotive grade aluminum construction and a wide range </a:t>
            </a:r>
            <a:r>
              <a:rPr lang="en-US" dirty="0" smtClean="0"/>
              <a:t>of </a:t>
            </a:r>
            <a:r>
              <a:rPr lang="en-US" dirty="0"/>
              <a:t>spring power adjustments, STANLEY </a:t>
            </a:r>
            <a:r>
              <a:rPr lang="en-US" dirty="0" smtClean="0"/>
              <a:t>closers </a:t>
            </a:r>
            <a:r>
              <a:rPr lang="en-US" dirty="0"/>
              <a:t>are durable and reliable for every </a:t>
            </a:r>
            <a:r>
              <a:rPr lang="en-US" dirty="0" smtClean="0"/>
              <a:t>type </a:t>
            </a:r>
            <a:r>
              <a:rPr lang="en-US" dirty="0"/>
              <a:t>of application.</a:t>
            </a:r>
          </a:p>
          <a:p>
            <a:r>
              <a:rPr lang="en-US" b="1" dirty="0" smtClean="0"/>
              <a:t>Arm </a:t>
            </a:r>
            <a:r>
              <a:rPr lang="en-US" b="1" dirty="0"/>
              <a:t>Types:</a:t>
            </a:r>
            <a:r>
              <a:rPr lang="en-US" dirty="0"/>
              <a:t> Regular, top jamb, parallel, </a:t>
            </a:r>
            <a:r>
              <a:rPr lang="en-US" dirty="0" smtClean="0"/>
              <a:t/>
            </a:r>
            <a:br>
              <a:rPr lang="en-US" dirty="0" smtClean="0"/>
            </a:br>
            <a:r>
              <a:rPr lang="en-US" dirty="0" smtClean="0"/>
              <a:t>track and </a:t>
            </a:r>
            <a:r>
              <a:rPr lang="en-US" dirty="0"/>
              <a:t>heavy-duty</a:t>
            </a:r>
          </a:p>
          <a:p>
            <a:r>
              <a:rPr lang="en-US" b="1" dirty="0" smtClean="0"/>
              <a:t>Cover </a:t>
            </a:r>
            <a:r>
              <a:rPr lang="en-US" b="1" dirty="0"/>
              <a:t>Options:</a:t>
            </a:r>
            <a:r>
              <a:rPr lang="en-US" dirty="0"/>
              <a:t> Metal—brass or stainless </a:t>
            </a:r>
            <a:r>
              <a:rPr lang="en-US" dirty="0" smtClean="0"/>
              <a:t/>
            </a:r>
            <a:br>
              <a:rPr lang="en-US" dirty="0" smtClean="0"/>
            </a:br>
            <a:r>
              <a:rPr lang="en-US" dirty="0" smtClean="0"/>
              <a:t>(</a:t>
            </a:r>
            <a:r>
              <a:rPr lang="en-US" dirty="0"/>
              <a:t>D-4550 only) and plastic</a:t>
            </a:r>
          </a:p>
        </p:txBody>
      </p:sp>
      <p:sp>
        <p:nvSpPr>
          <p:cNvPr id="8" name="Rectangle 7"/>
          <p:cNvSpPr/>
          <p:nvPr/>
        </p:nvSpPr>
        <p:spPr>
          <a:xfrm>
            <a:off x="4876800" y="0"/>
            <a:ext cx="4267200" cy="40470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3851418" y="1676862"/>
            <a:ext cx="3581401" cy="1159010"/>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0270" y="474242"/>
            <a:ext cx="1555795" cy="1033102"/>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23941" y="1757415"/>
            <a:ext cx="1662859" cy="711023"/>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39828" y="2708099"/>
            <a:ext cx="1911206" cy="336614"/>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80928" y="3509749"/>
            <a:ext cx="1679781" cy="1074636"/>
          </a:xfrm>
          <a:prstGeom prst="rect">
            <a:avLst/>
          </a:prstGeom>
        </p:spPr>
      </p:pic>
      <p:sp>
        <p:nvSpPr>
          <p:cNvPr id="15" name="TextBox 14"/>
          <p:cNvSpPr txBox="1"/>
          <p:nvPr/>
        </p:nvSpPr>
        <p:spPr>
          <a:xfrm>
            <a:off x="7858647" y="234834"/>
            <a:ext cx="858633" cy="230832"/>
          </a:xfrm>
          <a:prstGeom prst="rect">
            <a:avLst/>
          </a:prstGeom>
          <a:noFill/>
        </p:spPr>
        <p:txBody>
          <a:bodyPr wrap="square" rtlCol="0">
            <a:spAutoFit/>
          </a:bodyPr>
          <a:lstStyle/>
          <a:p>
            <a:r>
              <a:rPr lang="en-US" sz="900" dirty="0">
                <a:solidFill>
                  <a:schemeClr val="bg1"/>
                </a:solidFill>
              </a:rPr>
              <a:t>Regular Arm</a:t>
            </a:r>
          </a:p>
        </p:txBody>
      </p:sp>
      <p:sp>
        <p:nvSpPr>
          <p:cNvPr id="16" name="TextBox 15"/>
          <p:cNvSpPr txBox="1"/>
          <p:nvPr/>
        </p:nvSpPr>
        <p:spPr>
          <a:xfrm>
            <a:off x="7971550" y="1537368"/>
            <a:ext cx="1010538" cy="230832"/>
          </a:xfrm>
          <a:prstGeom prst="rect">
            <a:avLst/>
          </a:prstGeom>
          <a:noFill/>
        </p:spPr>
        <p:txBody>
          <a:bodyPr wrap="square" rtlCol="0">
            <a:spAutoFit/>
          </a:bodyPr>
          <a:lstStyle/>
          <a:p>
            <a:r>
              <a:rPr lang="en-US" sz="900" dirty="0">
                <a:solidFill>
                  <a:schemeClr val="bg1"/>
                </a:solidFill>
              </a:rPr>
              <a:t>Parallel Arm</a:t>
            </a:r>
          </a:p>
        </p:txBody>
      </p:sp>
      <p:sp>
        <p:nvSpPr>
          <p:cNvPr id="17" name="TextBox 16"/>
          <p:cNvSpPr txBox="1"/>
          <p:nvPr/>
        </p:nvSpPr>
        <p:spPr>
          <a:xfrm>
            <a:off x="8329306" y="2660882"/>
            <a:ext cx="1039932" cy="230832"/>
          </a:xfrm>
          <a:prstGeom prst="rect">
            <a:avLst/>
          </a:prstGeom>
          <a:noFill/>
        </p:spPr>
        <p:txBody>
          <a:bodyPr wrap="square" rtlCol="0">
            <a:spAutoFit/>
          </a:bodyPr>
          <a:lstStyle/>
          <a:p>
            <a:r>
              <a:rPr lang="en-US" sz="900" dirty="0">
                <a:solidFill>
                  <a:schemeClr val="bg1"/>
                </a:solidFill>
              </a:rPr>
              <a:t>Track Arm</a:t>
            </a:r>
          </a:p>
        </p:txBody>
      </p:sp>
      <p:sp>
        <p:nvSpPr>
          <p:cNvPr id="19" name="TextBox 18"/>
          <p:cNvSpPr txBox="1"/>
          <p:nvPr/>
        </p:nvSpPr>
        <p:spPr>
          <a:xfrm>
            <a:off x="7485053" y="3311706"/>
            <a:ext cx="1317301" cy="230832"/>
          </a:xfrm>
          <a:prstGeom prst="rect">
            <a:avLst/>
          </a:prstGeom>
          <a:noFill/>
        </p:spPr>
        <p:txBody>
          <a:bodyPr wrap="square" rtlCol="0">
            <a:spAutoFit/>
          </a:bodyPr>
          <a:lstStyle/>
          <a:p>
            <a:r>
              <a:rPr lang="en-US" sz="900" dirty="0">
                <a:solidFill>
                  <a:schemeClr val="bg1"/>
                </a:solidFill>
              </a:rPr>
              <a:t>Heavy-Duty Arm</a:t>
            </a:r>
          </a:p>
        </p:txBody>
      </p:sp>
    </p:spTree>
    <p:extLst>
      <p:ext uri="{BB962C8B-B14F-4D97-AF65-F5344CB8AC3E}">
        <p14:creationId xmlns:p14="http://schemas.microsoft.com/office/powerpoint/2010/main" val="1152490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4"/>
          <a:stretch/>
        </p:blipFill>
        <p:spPr>
          <a:xfrm>
            <a:off x="-338" y="870746"/>
            <a:ext cx="9144338" cy="3200379"/>
          </a:xfrm>
          <a:prstGeom prst="rect">
            <a:avLst/>
          </a:prstGeom>
        </p:spPr>
      </p:pic>
      <p:sp>
        <p:nvSpPr>
          <p:cNvPr id="5" name="Rectangle 4"/>
          <p:cNvSpPr/>
          <p:nvPr/>
        </p:nvSpPr>
        <p:spPr>
          <a:xfrm>
            <a:off x="-338" y="1215583"/>
            <a:ext cx="3227632" cy="774582"/>
          </a:xfrm>
          <a:prstGeom prst="rect">
            <a:avLst/>
          </a:prstGeom>
          <a:solidFill>
            <a:srgbClr val="FFCB23">
              <a:alpha val="89804"/>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7133" y="1279708"/>
            <a:ext cx="2988734" cy="646331"/>
          </a:xfrm>
          <a:prstGeom prst="rect">
            <a:avLst/>
          </a:prstGeom>
          <a:noFill/>
        </p:spPr>
        <p:txBody>
          <a:bodyPr wrap="square" rtlCol="0">
            <a:spAutoFit/>
          </a:bodyPr>
          <a:lstStyle/>
          <a:p>
            <a:r>
              <a:rPr lang="en-US" sz="1800" b="1" dirty="0">
                <a:solidFill>
                  <a:schemeClr val="bg1"/>
                </a:solidFill>
              </a:rPr>
              <a:t>Hinges:</a:t>
            </a:r>
            <a:r>
              <a:rPr lang="en-US" sz="1800" dirty="0">
                <a:solidFill>
                  <a:schemeClr val="bg1"/>
                </a:solidFill>
              </a:rPr>
              <a:t/>
            </a:r>
            <a:br>
              <a:rPr lang="en-US" sz="1800" dirty="0">
                <a:solidFill>
                  <a:schemeClr val="bg1"/>
                </a:solidFill>
              </a:rPr>
            </a:br>
            <a:r>
              <a:rPr lang="en-US" sz="1800" dirty="0">
                <a:solidFill>
                  <a:schemeClr val="bg1"/>
                </a:solidFill>
              </a:rPr>
              <a:t>Smooth and Dependable</a:t>
            </a:r>
          </a:p>
        </p:txBody>
      </p:sp>
    </p:spTree>
    <p:extLst>
      <p:ext uri="{BB962C8B-B14F-4D97-AF65-F5344CB8AC3E}">
        <p14:creationId xmlns:p14="http://schemas.microsoft.com/office/powerpoint/2010/main" val="20335323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595959"/>
                </a:solidFill>
              </a:rPr>
              <a:t>Hinges</a:t>
            </a:r>
            <a:endParaRPr lang="en-US" b="1" dirty="0">
              <a:solidFill>
                <a:srgbClr val="595959"/>
              </a:solidFill>
            </a:endParaRPr>
          </a:p>
        </p:txBody>
      </p:sp>
      <p:sp>
        <p:nvSpPr>
          <p:cNvPr id="6" name="Content Placeholder 5"/>
          <p:cNvSpPr>
            <a:spLocks noGrp="1"/>
          </p:cNvSpPr>
          <p:nvPr>
            <p:ph idx="1"/>
          </p:nvPr>
        </p:nvSpPr>
        <p:spPr/>
        <p:txBody>
          <a:bodyPr/>
          <a:lstStyle/>
          <a:p>
            <a:pPr marL="0" indent="0">
              <a:buNone/>
            </a:pPr>
            <a:r>
              <a:rPr lang="en-US" b="1" dirty="0"/>
              <a:t>A door’s safe and reliable operation </a:t>
            </a:r>
            <a:r>
              <a:rPr lang="en-US" b="1" dirty="0" smtClean="0"/>
              <a:t/>
            </a:r>
            <a:br>
              <a:rPr lang="en-US" b="1" dirty="0" smtClean="0"/>
            </a:br>
            <a:r>
              <a:rPr lang="en-US" b="1" dirty="0" smtClean="0"/>
              <a:t>depends </a:t>
            </a:r>
            <a:r>
              <a:rPr lang="en-US" b="1" dirty="0"/>
              <a:t>on the smooth performance of the hinge system, particularly in high-traffic </a:t>
            </a:r>
            <a:r>
              <a:rPr lang="en-US" b="1" dirty="0" smtClean="0"/>
              <a:t/>
            </a:r>
            <a:br>
              <a:rPr lang="en-US" b="1" dirty="0" smtClean="0"/>
            </a:br>
            <a:r>
              <a:rPr lang="en-US" b="1" dirty="0" smtClean="0"/>
              <a:t>areas</a:t>
            </a:r>
            <a:r>
              <a:rPr lang="en-US" b="1" dirty="0"/>
              <a:t>. </a:t>
            </a:r>
            <a:r>
              <a:rPr lang="en-US" b="1" dirty="0" smtClean="0"/>
              <a:t>All </a:t>
            </a:r>
            <a:r>
              <a:rPr lang="en-US" b="1" dirty="0"/>
              <a:t>STANLEY hinges conform to ANSI/BHMA standards to get the </a:t>
            </a:r>
            <a:r>
              <a:rPr lang="en-US" b="1" dirty="0" smtClean="0"/>
              <a:t>job </a:t>
            </a:r>
            <a:r>
              <a:rPr lang="en-US" b="1" dirty="0"/>
              <a:t>done </a:t>
            </a:r>
            <a:r>
              <a:rPr lang="en-US" b="1" dirty="0" smtClean="0"/>
              <a:t/>
            </a:r>
            <a:br>
              <a:rPr lang="en-US" b="1" dirty="0" smtClean="0"/>
            </a:br>
            <a:r>
              <a:rPr lang="en-US" b="1" dirty="0" smtClean="0"/>
              <a:t>in </a:t>
            </a:r>
            <a:r>
              <a:rPr lang="en-US" b="1" dirty="0"/>
              <a:t>any application</a:t>
            </a:r>
            <a:r>
              <a:rPr lang="en-US" b="1" dirty="0" smtClean="0"/>
              <a:t>.</a:t>
            </a:r>
            <a:endParaRPr lang="en-US" dirty="0"/>
          </a:p>
        </p:txBody>
      </p:sp>
      <p:sp>
        <p:nvSpPr>
          <p:cNvPr id="8" name="Content Placeholder 7"/>
          <p:cNvSpPr>
            <a:spLocks noGrp="1"/>
          </p:cNvSpPr>
          <p:nvPr>
            <p:ph idx="11"/>
          </p:nvPr>
        </p:nvSpPr>
        <p:spPr/>
        <p:txBody>
          <a:bodyPr/>
          <a:lstStyle/>
          <a:p>
            <a:r>
              <a:rPr lang="en-US" dirty="0"/>
              <a:t>Full-mortise, half-mortise, half-surface and </a:t>
            </a:r>
            <a:br>
              <a:rPr lang="en-US" dirty="0"/>
            </a:br>
            <a:r>
              <a:rPr lang="en-US" dirty="0"/>
              <a:t>full-surface options</a:t>
            </a:r>
          </a:p>
          <a:p>
            <a:r>
              <a:rPr lang="en-US" dirty="0" smtClean="0"/>
              <a:t>Wide </a:t>
            </a:r>
            <a:r>
              <a:rPr lang="en-US" dirty="0"/>
              <a:t>range of sizes and finishes for any door or </a:t>
            </a:r>
            <a:br>
              <a:rPr lang="en-US" dirty="0"/>
            </a:br>
            <a:r>
              <a:rPr lang="en-US" dirty="0"/>
              <a:t>frame application</a:t>
            </a:r>
          </a:p>
          <a:p>
            <a:r>
              <a:rPr lang="en-US" dirty="0" smtClean="0"/>
              <a:t>Package </a:t>
            </a:r>
            <a:r>
              <a:rPr lang="en-US" dirty="0"/>
              <a:t>comes with fasteners and cardboard </a:t>
            </a:r>
            <a:br>
              <a:rPr lang="en-US" dirty="0"/>
            </a:br>
            <a:r>
              <a:rPr lang="en-US" dirty="0"/>
              <a:t>shims for quick installation </a:t>
            </a:r>
          </a:p>
          <a:p>
            <a:r>
              <a:rPr lang="en-US" dirty="0" smtClean="0"/>
              <a:t>Constructed </a:t>
            </a:r>
            <a:r>
              <a:rPr lang="en-US" dirty="0"/>
              <a:t>with durable bearings and </a:t>
            </a:r>
            <a:r>
              <a:rPr lang="en-US" dirty="0" smtClean="0"/>
              <a:t/>
            </a:r>
            <a:br>
              <a:rPr lang="en-US" dirty="0" smtClean="0"/>
            </a:br>
            <a:r>
              <a:rPr lang="en-US" dirty="0" smtClean="0"/>
              <a:t>high-quality </a:t>
            </a:r>
            <a:r>
              <a:rPr lang="en-US" dirty="0"/>
              <a:t>materials for long-lasting, maintenance-free operation</a:t>
            </a:r>
          </a:p>
        </p:txBody>
      </p:sp>
    </p:spTree>
    <p:extLst>
      <p:ext uri="{BB962C8B-B14F-4D97-AF65-F5344CB8AC3E}">
        <p14:creationId xmlns:p14="http://schemas.microsoft.com/office/powerpoint/2010/main" val="15774199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76800" y="1"/>
            <a:ext cx="4267200" cy="4038600"/>
          </a:xfrm>
          <a:prstGeom prst="rect">
            <a:avLst/>
          </a:prstGeom>
        </p:spPr>
      </p:pic>
      <p:sp>
        <p:nvSpPr>
          <p:cNvPr id="2" name="Title 1"/>
          <p:cNvSpPr>
            <a:spLocks noGrp="1"/>
          </p:cNvSpPr>
          <p:nvPr>
            <p:ph type="title"/>
          </p:nvPr>
        </p:nvSpPr>
        <p:spPr/>
        <p:txBody>
          <a:bodyPr/>
          <a:lstStyle/>
          <a:p>
            <a:r>
              <a:rPr lang="en-US" sz="1600" b="1" dirty="0" smtClean="0"/>
              <a:t>FBB Series</a:t>
            </a:r>
            <a:endParaRPr lang="en-US" sz="1600" dirty="0"/>
          </a:p>
        </p:txBody>
      </p:sp>
      <p:sp>
        <p:nvSpPr>
          <p:cNvPr id="6" name="Content Placeholder 5"/>
          <p:cNvSpPr>
            <a:spLocks noGrp="1"/>
          </p:cNvSpPr>
          <p:nvPr>
            <p:ph idx="14"/>
          </p:nvPr>
        </p:nvSpPr>
        <p:spPr>
          <a:xfrm>
            <a:off x="457201" y="1331095"/>
            <a:ext cx="4233332" cy="3583806"/>
          </a:xfrm>
        </p:spPr>
        <p:txBody>
          <a:bodyPr/>
          <a:lstStyle/>
          <a:p>
            <a:pPr marL="0" indent="0">
              <a:buNone/>
            </a:pPr>
            <a:r>
              <a:rPr lang="en-US" dirty="0" smtClean="0"/>
              <a:t>These </a:t>
            </a:r>
            <a:r>
              <a:rPr lang="en-US" dirty="0"/>
              <a:t>hinges support the vertical load of the door, </a:t>
            </a:r>
            <a:br>
              <a:rPr lang="en-US" dirty="0"/>
            </a:br>
            <a:r>
              <a:rPr lang="en-US" dirty="0"/>
              <a:t>as the pin bearing on the inside of the hinge </a:t>
            </a:r>
            <a:r>
              <a:rPr lang="en-US" dirty="0" smtClean="0"/>
              <a:t/>
            </a:r>
            <a:br>
              <a:rPr lang="en-US" dirty="0" smtClean="0"/>
            </a:br>
            <a:r>
              <a:rPr lang="en-US" dirty="0" smtClean="0"/>
              <a:t>knuckles </a:t>
            </a:r>
            <a:r>
              <a:rPr lang="en-US" dirty="0"/>
              <a:t>supports the lateral load of the door. </a:t>
            </a:r>
            <a:r>
              <a:rPr lang="en-US" dirty="0" smtClean="0"/>
              <a:t/>
            </a:r>
            <a:br>
              <a:rPr lang="en-US" dirty="0" smtClean="0"/>
            </a:br>
            <a:r>
              <a:rPr lang="en-US" dirty="0" smtClean="0"/>
              <a:t>These </a:t>
            </a:r>
            <a:r>
              <a:rPr lang="en-US" dirty="0"/>
              <a:t>ball bearing hinges meet ANSI standards </a:t>
            </a:r>
            <a:r>
              <a:rPr lang="en-US" dirty="0" smtClean="0"/>
              <a:t/>
            </a:r>
            <a:br>
              <a:rPr lang="en-US" dirty="0" smtClean="0"/>
            </a:br>
            <a:r>
              <a:rPr lang="en-US" dirty="0" smtClean="0"/>
              <a:t>and </a:t>
            </a:r>
            <a:r>
              <a:rPr lang="en-US" dirty="0"/>
              <a:t>are approved for use on fire-rated doors.</a:t>
            </a:r>
          </a:p>
        </p:txBody>
      </p:sp>
      <p:sp>
        <p:nvSpPr>
          <p:cNvPr id="15" name="TextBox 14"/>
          <p:cNvSpPr txBox="1"/>
          <p:nvPr/>
        </p:nvSpPr>
        <p:spPr>
          <a:xfrm>
            <a:off x="7350477" y="2402677"/>
            <a:ext cx="1581009" cy="230832"/>
          </a:xfrm>
          <a:prstGeom prst="rect">
            <a:avLst/>
          </a:prstGeom>
          <a:noFill/>
        </p:spPr>
        <p:txBody>
          <a:bodyPr wrap="square" rtlCol="0">
            <a:spAutoFit/>
          </a:bodyPr>
          <a:lstStyle/>
          <a:p>
            <a:pPr algn="ctr"/>
            <a:r>
              <a:rPr lang="en-US" sz="900" dirty="0" smtClean="0">
                <a:solidFill>
                  <a:schemeClr val="tx1">
                    <a:lumMod val="65000"/>
                    <a:lumOff val="35000"/>
                  </a:schemeClr>
                </a:solidFill>
              </a:rPr>
              <a:t>FBB SERIES </a:t>
            </a:r>
            <a:endParaRPr lang="en-US" sz="900" dirty="0">
              <a:solidFill>
                <a:schemeClr val="tx1">
                  <a:lumMod val="65000"/>
                  <a:lumOff val="35000"/>
                </a:schemeClr>
              </a:solidFill>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50477" y="2518093"/>
            <a:ext cx="1663136" cy="1871028"/>
          </a:xfrm>
          <a:prstGeom prst="rect">
            <a:avLst/>
          </a:prstGeom>
        </p:spPr>
      </p:pic>
    </p:spTree>
    <p:extLst>
      <p:ext uri="{BB962C8B-B14F-4D97-AF65-F5344CB8AC3E}">
        <p14:creationId xmlns:p14="http://schemas.microsoft.com/office/powerpoint/2010/main" val="10343186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76800" y="1"/>
            <a:ext cx="4267200" cy="4038600"/>
          </a:xfrm>
          <a:prstGeom prst="rect">
            <a:avLst/>
          </a:prstGeom>
        </p:spPr>
      </p:pic>
      <p:sp>
        <p:nvSpPr>
          <p:cNvPr id="6" name="Content Placeholder 5"/>
          <p:cNvSpPr>
            <a:spLocks noGrp="1"/>
          </p:cNvSpPr>
          <p:nvPr>
            <p:ph idx="14"/>
          </p:nvPr>
        </p:nvSpPr>
        <p:spPr>
          <a:xfrm>
            <a:off x="457201" y="1052763"/>
            <a:ext cx="4233332" cy="3583806"/>
          </a:xfrm>
        </p:spPr>
        <p:txBody>
          <a:bodyPr/>
          <a:lstStyle/>
          <a:p>
            <a:pPr marL="0" indent="0">
              <a:buNone/>
            </a:pPr>
            <a:r>
              <a:rPr lang="en-US" sz="1600" b="1" dirty="0" smtClean="0">
                <a:solidFill>
                  <a:srgbClr val="EDC328"/>
                </a:solidFill>
                <a:latin typeface="+mj-lt"/>
              </a:rPr>
              <a:t>CB Series</a:t>
            </a:r>
            <a:r>
              <a:rPr lang="en-US" b="1" dirty="0" smtClean="0"/>
              <a:t/>
            </a:r>
            <a:br>
              <a:rPr lang="en-US" b="1" dirty="0" smtClean="0"/>
            </a:br>
            <a:r>
              <a:rPr lang="en-US" dirty="0" smtClean="0"/>
              <a:t>These concealed bearing hinges are ideal for </a:t>
            </a:r>
            <a:br>
              <a:rPr lang="en-US" dirty="0" smtClean="0"/>
            </a:br>
            <a:r>
              <a:rPr lang="en-US" dirty="0" smtClean="0"/>
              <a:t>medium to heavy weight doors in high-usage applications. They are constructed with the </a:t>
            </a:r>
            <a:br>
              <a:rPr lang="en-US" dirty="0" smtClean="0"/>
            </a:br>
            <a:r>
              <a:rPr lang="en-US" dirty="0" smtClean="0"/>
              <a:t>patented </a:t>
            </a:r>
            <a:r>
              <a:rPr lang="en-US" dirty="0" err="1" smtClean="0"/>
              <a:t>LifeSpan</a:t>
            </a:r>
            <a:r>
              <a:rPr lang="en-US" baseline="30000" dirty="0" smtClean="0"/>
              <a:t>®  </a:t>
            </a:r>
            <a:r>
              <a:rPr lang="en-US" dirty="0" smtClean="0"/>
              <a:t>bearing and exceed </a:t>
            </a:r>
            <a:br>
              <a:rPr lang="en-US" dirty="0" smtClean="0"/>
            </a:br>
            <a:r>
              <a:rPr lang="en-US" dirty="0" smtClean="0"/>
              <a:t>ANSI/BHMA Grade 1 performance standards.</a:t>
            </a:r>
          </a:p>
          <a:p>
            <a:pPr marL="0" indent="0">
              <a:buNone/>
            </a:pPr>
            <a:r>
              <a:rPr lang="en-US" sz="1600" b="1" dirty="0" smtClean="0">
                <a:solidFill>
                  <a:srgbClr val="EDC328"/>
                </a:solidFill>
                <a:latin typeface="+mj-lt"/>
              </a:rPr>
              <a:t>F Series</a:t>
            </a:r>
            <a:r>
              <a:rPr lang="en-US" b="1" dirty="0" smtClean="0"/>
              <a:t/>
            </a:r>
            <a:br>
              <a:rPr lang="en-US" b="1" dirty="0" smtClean="0"/>
            </a:br>
            <a:r>
              <a:rPr lang="en-US" dirty="0" smtClean="0"/>
              <a:t>These non-handed, plain bearing hinges are </a:t>
            </a:r>
            <a:br>
              <a:rPr lang="en-US" dirty="0" smtClean="0"/>
            </a:br>
            <a:r>
              <a:rPr lang="en-US" dirty="0" smtClean="0"/>
              <a:t>used on internal or external doors without door closers. They are available in full mortise, half </a:t>
            </a:r>
            <a:br>
              <a:rPr lang="en-US" dirty="0" smtClean="0"/>
            </a:br>
            <a:r>
              <a:rPr lang="en-US" dirty="0" smtClean="0"/>
              <a:t>mortise and half surface.</a:t>
            </a:r>
            <a:endParaRPr lang="en-US" dirty="0"/>
          </a:p>
        </p:txBody>
      </p:sp>
      <p:sp>
        <p:nvSpPr>
          <p:cNvPr id="15" name="TextBox 14"/>
          <p:cNvSpPr txBox="1"/>
          <p:nvPr/>
        </p:nvSpPr>
        <p:spPr>
          <a:xfrm>
            <a:off x="7650164" y="797157"/>
            <a:ext cx="1097122" cy="230832"/>
          </a:xfrm>
          <a:prstGeom prst="rect">
            <a:avLst/>
          </a:prstGeom>
          <a:noFill/>
        </p:spPr>
        <p:txBody>
          <a:bodyPr wrap="square" rtlCol="0">
            <a:spAutoFit/>
          </a:bodyPr>
          <a:lstStyle/>
          <a:p>
            <a:pPr algn="ctr"/>
            <a:r>
              <a:rPr lang="en-US" sz="900" dirty="0">
                <a:solidFill>
                  <a:schemeClr val="tx1">
                    <a:lumMod val="65000"/>
                    <a:lumOff val="35000"/>
                  </a:schemeClr>
                </a:solidFill>
              </a:rPr>
              <a:t>C</a:t>
            </a:r>
            <a:r>
              <a:rPr lang="en-US" sz="900" dirty="0" smtClean="0">
                <a:solidFill>
                  <a:schemeClr val="tx1">
                    <a:lumMod val="65000"/>
                    <a:lumOff val="35000"/>
                  </a:schemeClr>
                </a:solidFill>
              </a:rPr>
              <a:t>B SERIES </a:t>
            </a:r>
            <a:endParaRPr lang="en-US" sz="900" dirty="0">
              <a:solidFill>
                <a:schemeClr val="tx1">
                  <a:lumMod val="65000"/>
                  <a:lumOff val="35000"/>
                </a:schemeClr>
              </a:solidFill>
            </a:endParaRPr>
          </a:p>
        </p:txBody>
      </p:sp>
      <p:sp>
        <p:nvSpPr>
          <p:cNvPr id="7" name="TextBox 6"/>
          <p:cNvSpPr txBox="1"/>
          <p:nvPr/>
        </p:nvSpPr>
        <p:spPr>
          <a:xfrm>
            <a:off x="7674344" y="2604181"/>
            <a:ext cx="1097122" cy="230832"/>
          </a:xfrm>
          <a:prstGeom prst="rect">
            <a:avLst/>
          </a:prstGeom>
          <a:noFill/>
        </p:spPr>
        <p:txBody>
          <a:bodyPr wrap="square" rtlCol="0">
            <a:spAutoFit/>
          </a:bodyPr>
          <a:lstStyle/>
          <a:p>
            <a:pPr algn="ctr"/>
            <a:r>
              <a:rPr lang="en-US" sz="900" dirty="0" smtClean="0">
                <a:solidFill>
                  <a:schemeClr val="tx1">
                    <a:lumMod val="65000"/>
                    <a:lumOff val="35000"/>
                  </a:schemeClr>
                </a:solidFill>
              </a:rPr>
              <a:t>F SERIES </a:t>
            </a:r>
            <a:endParaRPr lang="en-US" sz="900" dirty="0">
              <a:solidFill>
                <a:schemeClr val="tx1">
                  <a:lumMod val="65000"/>
                  <a:lumOff val="35000"/>
                </a:schemeClr>
              </a:solidFill>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7518" y="1052763"/>
            <a:ext cx="1162415" cy="1190186"/>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57520" y="2709312"/>
            <a:ext cx="1304619" cy="1582964"/>
          </a:xfrm>
          <a:prstGeom prst="rect">
            <a:avLst/>
          </a:prstGeom>
        </p:spPr>
      </p:pic>
    </p:spTree>
    <p:extLst>
      <p:ext uri="{BB962C8B-B14F-4D97-AF65-F5344CB8AC3E}">
        <p14:creationId xmlns:p14="http://schemas.microsoft.com/office/powerpoint/2010/main" val="15658411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29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30" y="838574"/>
            <a:ext cx="9140570" cy="3209393"/>
          </a:xfrm>
          <a:prstGeom prst="rect">
            <a:avLst/>
          </a:prstGeom>
        </p:spPr>
      </p:pic>
      <p:sp>
        <p:nvSpPr>
          <p:cNvPr id="5" name="Rectangle 4"/>
          <p:cNvSpPr/>
          <p:nvPr/>
        </p:nvSpPr>
        <p:spPr>
          <a:xfrm>
            <a:off x="-338" y="1215583"/>
            <a:ext cx="3227632" cy="774582"/>
          </a:xfrm>
          <a:prstGeom prst="rect">
            <a:avLst/>
          </a:prstGeom>
          <a:solidFill>
            <a:srgbClr val="FFCB23">
              <a:alpha val="89804"/>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60181" y="1418208"/>
            <a:ext cx="2754211" cy="369332"/>
          </a:xfrm>
          <a:prstGeom prst="rect">
            <a:avLst/>
          </a:prstGeom>
          <a:noFill/>
        </p:spPr>
        <p:txBody>
          <a:bodyPr wrap="square" rtlCol="0">
            <a:spAutoFit/>
          </a:bodyPr>
          <a:lstStyle/>
          <a:p>
            <a:r>
              <a:rPr lang="en-US" sz="1800">
                <a:solidFill>
                  <a:schemeClr val="bg1"/>
                </a:solidFill>
              </a:rPr>
              <a:t>Stanley </a:t>
            </a:r>
            <a:r>
              <a:rPr lang="en-US" sz="1800" smtClean="0">
                <a:solidFill>
                  <a:schemeClr val="bg1"/>
                </a:solidFill>
              </a:rPr>
              <a:t>Door </a:t>
            </a:r>
            <a:r>
              <a:rPr lang="en-US" sz="1800" dirty="0">
                <a:solidFill>
                  <a:schemeClr val="bg1"/>
                </a:solidFill>
              </a:rPr>
              <a:t>Hardware</a:t>
            </a:r>
          </a:p>
        </p:txBody>
      </p:sp>
    </p:spTree>
    <p:extLst>
      <p:ext uri="{BB962C8B-B14F-4D97-AF65-F5344CB8AC3E}">
        <p14:creationId xmlns:p14="http://schemas.microsoft.com/office/powerpoint/2010/main" val="260815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0"/>
              </a:spcBef>
            </a:pPr>
            <a:r>
              <a:rPr lang="en-US" sz="2000" b="1" dirty="0"/>
              <a:t>STANLEY products are designed to fit a variety of commercial applications</a:t>
            </a:r>
            <a:r>
              <a:rPr lang="en-US" sz="2000" dirty="0"/>
              <a:t>, from mixed-use developments with retail shops and multifamily housing, to other commercial buildings, such as offices, </a:t>
            </a:r>
            <a:r>
              <a:rPr lang="en-US" sz="2000" dirty="0" smtClean="0"/>
              <a:t/>
            </a:r>
            <a:br>
              <a:rPr lang="en-US" sz="2000" dirty="0" smtClean="0"/>
            </a:br>
            <a:r>
              <a:rPr lang="en-US" sz="2000" dirty="0" smtClean="0"/>
              <a:t>retail </a:t>
            </a:r>
            <a:r>
              <a:rPr lang="en-US" sz="2000" dirty="0"/>
              <a:t>outlets and assisted living </a:t>
            </a:r>
            <a:r>
              <a:rPr lang="en-US" sz="2000" dirty="0" smtClean="0"/>
              <a:t>facilities.</a:t>
            </a:r>
            <a:br>
              <a:rPr lang="en-US" sz="2000" dirty="0" smtClean="0"/>
            </a:br>
            <a:r>
              <a:rPr lang="en-US" sz="2000" dirty="0" smtClean="0"/>
              <a:t/>
            </a:r>
            <a:br>
              <a:rPr lang="en-US" sz="2000" dirty="0" smtClean="0"/>
            </a:br>
            <a:r>
              <a:rPr lang="en-US" sz="2000" dirty="0" smtClean="0"/>
              <a:t>With </a:t>
            </a:r>
            <a:r>
              <a:rPr lang="en-US" sz="2000" dirty="0"/>
              <a:t>superior design, uncompromised materials and </a:t>
            </a:r>
            <a:r>
              <a:rPr lang="en-US" sz="2000" dirty="0" smtClean="0"/>
              <a:t/>
            </a:r>
            <a:br>
              <a:rPr lang="en-US" sz="2000" dirty="0" smtClean="0"/>
            </a:br>
            <a:r>
              <a:rPr lang="en-US" sz="2000" dirty="0" smtClean="0"/>
              <a:t>one </a:t>
            </a:r>
            <a:r>
              <a:rPr lang="en-US" sz="2000" dirty="0"/>
              <a:t>of the </a:t>
            </a:r>
            <a:r>
              <a:rPr lang="en-US" sz="2000" dirty="0" smtClean="0"/>
              <a:t>industry’s </a:t>
            </a:r>
            <a:r>
              <a:rPr lang="en-US" sz="2000" dirty="0"/>
              <a:t>best lead times, it is no wonder </a:t>
            </a:r>
            <a:r>
              <a:rPr lang="en-US" sz="2000" dirty="0" smtClean="0"/>
              <a:t/>
            </a:r>
            <a:br>
              <a:rPr lang="en-US" sz="2000" dirty="0" smtClean="0"/>
            </a:br>
            <a:r>
              <a:rPr lang="en-US" sz="2000" dirty="0" smtClean="0"/>
              <a:t>that </a:t>
            </a:r>
            <a:r>
              <a:rPr lang="en-US" sz="2000" b="1" dirty="0"/>
              <a:t>more customers </a:t>
            </a:r>
            <a:r>
              <a:rPr lang="en-US" sz="2000" b="1" dirty="0" smtClean="0"/>
              <a:t>and </a:t>
            </a:r>
            <a:r>
              <a:rPr lang="en-US" sz="2000" b="1" dirty="0"/>
              <a:t>professionals trust </a:t>
            </a:r>
            <a:r>
              <a:rPr lang="en-US" sz="2000" b="1" dirty="0" smtClean="0"/>
              <a:t/>
            </a:r>
            <a:br>
              <a:rPr lang="en-US" sz="2000" b="1" dirty="0" smtClean="0"/>
            </a:br>
            <a:r>
              <a:rPr lang="en-US" sz="2000" b="1" dirty="0" smtClean="0"/>
              <a:t>STANLEY </a:t>
            </a:r>
            <a:r>
              <a:rPr lang="en-US" sz="2000" b="1" dirty="0"/>
              <a:t>than any other brand.</a:t>
            </a:r>
            <a:endParaRPr lang="en-US" dirty="0">
              <a:solidFill>
                <a:schemeClr val="bg1">
                  <a:lumMod val="50000"/>
                </a:schemeClr>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4623" y="2013855"/>
            <a:ext cx="1760543" cy="2621645"/>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48591" y="1513840"/>
            <a:ext cx="538209" cy="2806700"/>
          </a:xfrm>
          <a:prstGeom prst="rect">
            <a:avLst/>
          </a:prstGeom>
        </p:spPr>
      </p:pic>
    </p:spTree>
    <p:extLst>
      <p:ext uri="{BB962C8B-B14F-4D97-AF65-F5344CB8AC3E}">
        <p14:creationId xmlns:p14="http://schemas.microsoft.com/office/powerpoint/2010/main" val="398982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COMPLETE DOOR OPENING SOLUTION</a:t>
            </a:r>
            <a:br>
              <a:rPr lang="en-US" b="1" dirty="0" smtClean="0"/>
            </a:br>
            <a:r>
              <a:rPr lang="en-US" b="1" dirty="0" smtClean="0"/>
              <a:t/>
            </a:r>
            <a:br>
              <a:rPr lang="en-US" b="1" dirty="0" smtClean="0"/>
            </a:br>
            <a:r>
              <a:rPr lang="en-US" sz="1900" dirty="0" smtClean="0">
                <a:solidFill>
                  <a:schemeClr val="tx1">
                    <a:lumMod val="65000"/>
                    <a:lumOff val="35000"/>
                  </a:schemeClr>
                </a:solidFill>
              </a:rPr>
              <a:t>Backed </a:t>
            </a:r>
            <a:r>
              <a:rPr lang="en-US" sz="1900" dirty="0">
                <a:solidFill>
                  <a:schemeClr val="tx1">
                    <a:lumMod val="65000"/>
                    <a:lumOff val="35000"/>
                  </a:schemeClr>
                </a:solidFill>
              </a:rPr>
              <a:t>by a rich heritage of expertise and innovation, STANLEY offers an all-inclusive portfolio of products designed to work together as part of a complete security solution. Our mechanical locks, keys and cores, standard and narrow stile exit devices, hinges and door closers deliver </a:t>
            </a:r>
            <a:r>
              <a:rPr lang="en-US" sz="1900" dirty="0" smtClean="0">
                <a:solidFill>
                  <a:schemeClr val="tx1">
                    <a:lumMod val="65000"/>
                    <a:lumOff val="35000"/>
                  </a:schemeClr>
                </a:solidFill>
              </a:rPr>
              <a:t>quality you </a:t>
            </a:r>
            <a:r>
              <a:rPr lang="en-US" sz="1900" dirty="0">
                <a:solidFill>
                  <a:schemeClr val="tx1">
                    <a:lumMod val="65000"/>
                    <a:lumOff val="35000"/>
                  </a:schemeClr>
                </a:solidFill>
              </a:rPr>
              <a:t>need at a price you can afford. Plus, with industry-best lead times and the ability to ship products from a single location, the STANLEY brand is </a:t>
            </a:r>
            <a:r>
              <a:rPr lang="en-US" sz="1900" dirty="0" smtClean="0">
                <a:solidFill>
                  <a:schemeClr val="tx1">
                    <a:lumMod val="65000"/>
                    <a:lumOff val="35000"/>
                  </a:schemeClr>
                </a:solidFill>
              </a:rPr>
              <a:t>certain to </a:t>
            </a:r>
            <a:r>
              <a:rPr lang="en-US" sz="1900" dirty="0">
                <a:solidFill>
                  <a:schemeClr val="tx1">
                    <a:lumMod val="65000"/>
                    <a:lumOff val="35000"/>
                  </a:schemeClr>
                </a:solidFill>
              </a:rPr>
              <a:t>give you what you need—right when you need it</a:t>
            </a:r>
            <a:r>
              <a:rPr lang="en-US" sz="1900" dirty="0" smtClean="0">
                <a:solidFill>
                  <a:schemeClr val="tx1">
                    <a:lumMod val="65000"/>
                    <a:lumOff val="35000"/>
                  </a:schemeClr>
                </a:solidFill>
              </a:rPr>
              <a:t>.</a:t>
            </a:r>
            <a:endParaRPr lang="en-US" dirty="0">
              <a:solidFill>
                <a:schemeClr val="tx1">
                  <a:lumMod val="65000"/>
                  <a:lumOff val="35000"/>
                </a:schemeClr>
              </a:solidFill>
            </a:endParaRPr>
          </a:p>
        </p:txBody>
      </p:sp>
    </p:spTree>
    <p:extLst>
      <p:ext uri="{BB962C8B-B14F-4D97-AF65-F5344CB8AC3E}">
        <p14:creationId xmlns:p14="http://schemas.microsoft.com/office/powerpoint/2010/main" val="133642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PRODUCTS FOR EVERY TYPE OF OPENING</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b="1" dirty="0" smtClean="0"/>
              <a:t>Grade </a:t>
            </a:r>
            <a:r>
              <a:rPr lang="en-US" b="1" dirty="0"/>
              <a:t>1 Locks: </a:t>
            </a:r>
            <a:r>
              <a:rPr lang="en-US" dirty="0"/>
              <a:t>Cylindrical, tubular, deadbolt, interconnected and mortise</a:t>
            </a:r>
          </a:p>
          <a:p>
            <a:r>
              <a:rPr lang="en-US" b="1" dirty="0"/>
              <a:t>Grade 2 Tubular Locksets: </a:t>
            </a:r>
            <a:r>
              <a:rPr lang="en-US" dirty="0"/>
              <a:t>Mixed-use facility door hardware equipped with unique features like </a:t>
            </a:r>
            <a:r>
              <a:rPr lang="en-US" dirty="0" err="1"/>
              <a:t>EasyPass</a:t>
            </a:r>
            <a:r>
              <a:rPr lang="en-US" baseline="30000" dirty="0"/>
              <a:t>™</a:t>
            </a:r>
            <a:r>
              <a:rPr lang="en-US" dirty="0"/>
              <a:t> and stylized rose options</a:t>
            </a:r>
          </a:p>
          <a:p>
            <a:r>
              <a:rPr lang="en-US" b="1" dirty="0"/>
              <a:t>Cores and Keys: </a:t>
            </a:r>
            <a:r>
              <a:rPr lang="en-US" dirty="0"/>
              <a:t>Available in many keyways </a:t>
            </a:r>
            <a:br>
              <a:rPr lang="en-US" dirty="0"/>
            </a:br>
            <a:r>
              <a:rPr lang="en-US" dirty="0"/>
              <a:t>and a variety of finishes to fit your </a:t>
            </a:r>
            <a:r>
              <a:rPr lang="en-US" dirty="0" smtClean="0"/>
              <a:t>application</a:t>
            </a:r>
            <a:endParaRPr lang="en-US" b="1" dirty="0" smtClean="0"/>
          </a:p>
        </p:txBody>
      </p:sp>
      <p:sp>
        <p:nvSpPr>
          <p:cNvPr id="4" name="Content Placeholder 3"/>
          <p:cNvSpPr>
            <a:spLocks noGrp="1"/>
          </p:cNvSpPr>
          <p:nvPr>
            <p:ph idx="11"/>
          </p:nvPr>
        </p:nvSpPr>
        <p:spPr/>
        <p:txBody>
          <a:bodyPr/>
          <a:lstStyle/>
          <a:p>
            <a:r>
              <a:rPr lang="en-US" b="1" dirty="0" smtClean="0"/>
              <a:t>Grade </a:t>
            </a:r>
            <a:r>
              <a:rPr lang="en-US" b="1" dirty="0"/>
              <a:t>1 Closers: </a:t>
            </a:r>
            <a:r>
              <a:rPr lang="en-US" dirty="0"/>
              <a:t>Full line of non-handed </a:t>
            </a:r>
            <a:br>
              <a:rPr lang="en-US" dirty="0"/>
            </a:br>
            <a:r>
              <a:rPr lang="en-US" dirty="0"/>
              <a:t>surface and concealed closers available </a:t>
            </a:r>
            <a:br>
              <a:rPr lang="en-US" dirty="0"/>
            </a:br>
            <a:r>
              <a:rPr lang="en-US" dirty="0"/>
              <a:t>in a variety of architectural finishes</a:t>
            </a:r>
          </a:p>
          <a:p>
            <a:r>
              <a:rPr lang="en-US" b="1" dirty="0"/>
              <a:t>Grade 1 Exit Devices: </a:t>
            </a:r>
            <a:r>
              <a:rPr lang="en-US" dirty="0"/>
              <a:t>Available with </a:t>
            </a:r>
            <a:br>
              <a:rPr lang="en-US" dirty="0"/>
            </a:br>
            <a:r>
              <a:rPr lang="en-US" dirty="0"/>
              <a:t>features and finishes that complement </a:t>
            </a:r>
            <a:br>
              <a:rPr lang="en-US" dirty="0"/>
            </a:br>
            <a:r>
              <a:rPr lang="en-US" dirty="0"/>
              <a:t>your door hardware </a:t>
            </a:r>
            <a:r>
              <a:rPr lang="en-US" dirty="0" smtClean="0"/>
              <a:t>solution</a:t>
            </a:r>
          </a:p>
          <a:p>
            <a:r>
              <a:rPr lang="en-US" b="1" dirty="0"/>
              <a:t>Hinges: </a:t>
            </a:r>
            <a:r>
              <a:rPr lang="en-US" dirty="0"/>
              <a:t>Constructed with durable bearings </a:t>
            </a:r>
            <a:br>
              <a:rPr lang="en-US" dirty="0"/>
            </a:br>
            <a:r>
              <a:rPr lang="en-US" dirty="0"/>
              <a:t>and high-quality materials for long-lasting, maintenance-free operation</a:t>
            </a:r>
          </a:p>
          <a:p>
            <a:endParaRPr lang="en-US" dirty="0"/>
          </a:p>
          <a:p>
            <a:endParaRPr lang="en-US" b="1" dirty="0" smtClean="0"/>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8794" y="3444240"/>
            <a:ext cx="1083161" cy="121158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4552" y="3797004"/>
            <a:ext cx="598133" cy="605111"/>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69719" y="3552191"/>
            <a:ext cx="1265862" cy="1107628"/>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3552191"/>
            <a:ext cx="1261290" cy="1103629"/>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5071" y="3246522"/>
            <a:ext cx="2013032" cy="1761403"/>
          </a:xfrm>
          <a:prstGeom prst="rect">
            <a:avLst/>
          </a:prstGeom>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44247" y="3739932"/>
            <a:ext cx="680368" cy="631703"/>
          </a:xfrm>
          <a:prstGeom prst="rect">
            <a:avLst/>
          </a:prstGeom>
        </p:spPr>
      </p:pic>
    </p:spTree>
    <p:extLst>
      <p:ext uri="{BB962C8B-B14F-4D97-AF65-F5344CB8AC3E}">
        <p14:creationId xmlns:p14="http://schemas.microsoft.com/office/powerpoint/2010/main" val="1728759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8" y="845347"/>
            <a:ext cx="9144000" cy="3200377"/>
          </a:xfrm>
          <a:prstGeom prst="rect">
            <a:avLst/>
          </a:prstGeom>
        </p:spPr>
      </p:pic>
      <p:sp>
        <p:nvSpPr>
          <p:cNvPr id="5" name="Rectangle 4"/>
          <p:cNvSpPr/>
          <p:nvPr/>
        </p:nvSpPr>
        <p:spPr>
          <a:xfrm>
            <a:off x="-338" y="1215583"/>
            <a:ext cx="3227632" cy="774582"/>
          </a:xfrm>
          <a:prstGeom prst="rect">
            <a:avLst/>
          </a:prstGeom>
          <a:solidFill>
            <a:srgbClr val="FFCB23">
              <a:alpha val="89804"/>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60181" y="1279708"/>
            <a:ext cx="2754211" cy="646331"/>
          </a:xfrm>
          <a:prstGeom prst="rect">
            <a:avLst/>
          </a:prstGeom>
          <a:noFill/>
        </p:spPr>
        <p:txBody>
          <a:bodyPr wrap="square" rtlCol="0">
            <a:spAutoFit/>
          </a:bodyPr>
          <a:lstStyle/>
          <a:p>
            <a:r>
              <a:rPr lang="en-US" sz="1800" b="1" dirty="0">
                <a:solidFill>
                  <a:schemeClr val="bg1"/>
                </a:solidFill>
              </a:rPr>
              <a:t>Commercial Hardware:</a:t>
            </a:r>
            <a:r>
              <a:rPr lang="en-US" sz="1800" dirty="0">
                <a:solidFill>
                  <a:schemeClr val="bg1"/>
                </a:solidFill>
              </a:rPr>
              <a:t/>
            </a:r>
            <a:br>
              <a:rPr lang="en-US" sz="1800" dirty="0">
                <a:solidFill>
                  <a:schemeClr val="bg1"/>
                </a:solidFill>
              </a:rPr>
            </a:br>
            <a:r>
              <a:rPr lang="en-US" sz="1800" dirty="0">
                <a:solidFill>
                  <a:schemeClr val="bg1"/>
                </a:solidFill>
              </a:rPr>
              <a:t>Reliable Security</a:t>
            </a:r>
          </a:p>
        </p:txBody>
      </p:sp>
    </p:spTree>
    <p:extLst>
      <p:ext uri="{BB962C8B-B14F-4D97-AF65-F5344CB8AC3E}">
        <p14:creationId xmlns:p14="http://schemas.microsoft.com/office/powerpoint/2010/main" val="1626318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Trusted Experts. </a:t>
            </a:r>
            <a:r>
              <a:rPr lang="en-US" b="1" dirty="0" smtClean="0"/>
              <a:t>Proven </a:t>
            </a:r>
            <a:r>
              <a:rPr lang="en-US" b="1" dirty="0"/>
              <a:t>Reliability</a:t>
            </a:r>
            <a:r>
              <a:rPr lang="en-US" b="1" dirty="0" smtClean="0"/>
              <a:t>.</a:t>
            </a:r>
            <a:br>
              <a:rPr lang="en-US" b="1" dirty="0" smtClean="0"/>
            </a:br>
            <a:r>
              <a:rPr lang="en-US" dirty="0"/>
              <a:t/>
            </a:r>
            <a:br>
              <a:rPr lang="en-US" dirty="0"/>
            </a:br>
            <a:r>
              <a:rPr lang="en-US" sz="1900" b="1" dirty="0">
                <a:solidFill>
                  <a:schemeClr val="tx1">
                    <a:lumMod val="65000"/>
                    <a:lumOff val="35000"/>
                  </a:schemeClr>
                </a:solidFill>
              </a:rPr>
              <a:t>Customers trust STANLEY’s </a:t>
            </a:r>
            <a:r>
              <a:rPr lang="en-US" sz="1900" b="1" dirty="0" smtClean="0">
                <a:solidFill>
                  <a:schemeClr val="tx1">
                    <a:lumMod val="65000"/>
                    <a:lumOff val="35000"/>
                  </a:schemeClr>
                </a:solidFill>
              </a:rPr>
              <a:t>history </a:t>
            </a:r>
            <a:r>
              <a:rPr lang="en-US" sz="1900" b="1" dirty="0">
                <a:solidFill>
                  <a:schemeClr val="tx1">
                    <a:lumMod val="65000"/>
                    <a:lumOff val="35000"/>
                  </a:schemeClr>
                </a:solidFill>
              </a:rPr>
              <a:t>of proven performance and expertise.</a:t>
            </a:r>
            <a:r>
              <a:rPr lang="en-US" sz="1900" dirty="0">
                <a:solidFill>
                  <a:schemeClr val="tx1">
                    <a:lumMod val="65000"/>
                    <a:lumOff val="35000"/>
                  </a:schemeClr>
                </a:solidFill>
              </a:rPr>
              <a:t> We never compromise on materials or craftsmanship, so we stand by the reliability and long-term durability of STANLEY Commercial Hardware products with limited lifetime mechanical warranties, as well as finish and electrical warranties you won’t find on comparable products.</a:t>
            </a:r>
          </a:p>
        </p:txBody>
      </p:sp>
    </p:spTree>
    <p:extLst>
      <p:ext uri="{BB962C8B-B14F-4D97-AF65-F5344CB8AC3E}">
        <p14:creationId xmlns:p14="http://schemas.microsoft.com/office/powerpoint/2010/main" val="824709178"/>
      </p:ext>
    </p:extLst>
  </p:cSld>
  <p:clrMapOvr>
    <a:masterClrMapping/>
  </p:clrMapOvr>
  <p:timing>
    <p:tnLst>
      <p:par>
        <p:cTn id="1" dur="indefinite" restart="never" nodeType="tmRoot"/>
      </p:par>
    </p:tnLst>
  </p:timing>
</p:sld>
</file>

<file path=ppt/theme/theme1.xml><?xml version="1.0" encoding="utf-8"?>
<a:theme xmlns:a="http://schemas.openxmlformats.org/drawingml/2006/main" name="SSS_template">
  <a:themeElements>
    <a:clrScheme name="STANLEY 1">
      <a:dk1>
        <a:sysClr val="windowText" lastClr="000000"/>
      </a:dk1>
      <a:lt1>
        <a:sysClr val="window" lastClr="FFFFFF"/>
      </a:lt1>
      <a:dk2>
        <a:srgbClr val="FFCB23"/>
      </a:dk2>
      <a:lt2>
        <a:srgbClr val="919396"/>
      </a:lt2>
      <a:accent1>
        <a:srgbClr val="FFCB23"/>
      </a:accent1>
      <a:accent2>
        <a:srgbClr val="272D1B"/>
      </a:accent2>
      <a:accent3>
        <a:srgbClr val="2D2E2D"/>
      </a:accent3>
      <a:accent4>
        <a:srgbClr val="919396"/>
      </a:accent4>
      <a:accent5>
        <a:srgbClr val="DADADA"/>
      </a:accent5>
      <a:accent6>
        <a:srgbClr val="FFCB23"/>
      </a:accent6>
      <a:hlink>
        <a:srgbClr val="0092D2"/>
      </a:hlink>
      <a:folHlink>
        <a:srgbClr val="441A6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SS_template">
  <a:themeElements>
    <a:clrScheme name="STANLEY 1">
      <a:dk1>
        <a:sysClr val="windowText" lastClr="000000"/>
      </a:dk1>
      <a:lt1>
        <a:sysClr val="window" lastClr="FFFFFF"/>
      </a:lt1>
      <a:dk2>
        <a:srgbClr val="FFCB23"/>
      </a:dk2>
      <a:lt2>
        <a:srgbClr val="919396"/>
      </a:lt2>
      <a:accent1>
        <a:srgbClr val="FFCB23"/>
      </a:accent1>
      <a:accent2>
        <a:srgbClr val="272D1B"/>
      </a:accent2>
      <a:accent3>
        <a:srgbClr val="2D2E2D"/>
      </a:accent3>
      <a:accent4>
        <a:srgbClr val="919396"/>
      </a:accent4>
      <a:accent5>
        <a:srgbClr val="DADADA"/>
      </a:accent5>
      <a:accent6>
        <a:srgbClr val="FFCB23"/>
      </a:accent6>
      <a:hlink>
        <a:srgbClr val="0092D2"/>
      </a:hlink>
      <a:folHlink>
        <a:srgbClr val="441A6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2F8E2299F04F40BE4436BB347370BA" ma:contentTypeVersion="1" ma:contentTypeDescription="Create a new document." ma:contentTypeScope="" ma:versionID="2d506daa7a1c2caa8a72f7650d47306f">
  <xsd:schema xmlns:xsd="http://www.w3.org/2001/XMLSchema" xmlns:xs="http://www.w3.org/2001/XMLSchema" xmlns:p="http://schemas.microsoft.com/office/2006/metadata/properties" xmlns:ns3="3c757a5c-b462-4ff9-9cf8-d8b29e727d34" targetNamespace="http://schemas.microsoft.com/office/2006/metadata/properties" ma:root="true" ma:fieldsID="7f95f89ef94955e2cbd7cf3671c2bb4b" ns3:_="">
    <xsd:import namespace="3c757a5c-b462-4ff9-9cf8-d8b29e727d34"/>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757a5c-b462-4ff9-9cf8-d8b29e727d3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F917C4-74B1-4821-9073-8B5D9A5F5B51}">
  <ds:schemaRefs>
    <ds:schemaRef ds:uri="http://purl.org/dc/elements/1.1/"/>
    <ds:schemaRef ds:uri="http://purl.org/dc/terms/"/>
    <ds:schemaRef ds:uri="http://schemas.openxmlformats.org/package/2006/metadata/core-properties"/>
    <ds:schemaRef ds:uri="3c757a5c-b462-4ff9-9cf8-d8b29e727d34"/>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C250158-DA84-4B2F-A5B4-B016C2AF9E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757a5c-b462-4ff9-9cf8-d8b29e727d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E1359D-5F25-480B-93B3-8E05403591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SSS_template</Template>
  <TotalTime>18160</TotalTime>
  <Words>1006</Words>
  <Application>Microsoft Office PowerPoint</Application>
  <PresentationFormat>On-screen Show (16:9)</PresentationFormat>
  <Paragraphs>196</Paragraphs>
  <Slides>37</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Arial</vt:lpstr>
      <vt:lpstr>Calibri</vt:lpstr>
      <vt:lpstr>Lucida Grande</vt:lpstr>
      <vt:lpstr>Wingdings</vt:lpstr>
      <vt:lpstr>SSS_template</vt:lpstr>
      <vt:lpstr>1_SSS_template</vt:lpstr>
      <vt:lpstr> </vt:lpstr>
      <vt:lpstr>STANLEY: An Enduring Legacy </vt:lpstr>
      <vt:lpstr>With a long-standing history, a fearless commitment to growth and an emphasis on branding in the global marketplace well before it was an accepted business practice, STANLEY has become a trusted worldwide name for hardware on the openings of today’s buildings. STANLEY continues to deliver innovative, high-quality products that have made the STANLEY name synonymous with the highest level of craftsmanship and dependability for more than 170 years.  Simply Innovative. Simply STANLEY.</vt:lpstr>
      <vt:lpstr>PowerPoint Presentation</vt:lpstr>
      <vt:lpstr>STANLEY products are designed to fit a variety of commercial applications, from mixed-use developments with retail shops and multifamily housing, to other commercial buildings, such as offices,  retail outlets and assisted living facilities.  With superior design, uncompromised materials and  one of the industry’s best lead times, it is no wonder  that more customers and professionals trust  STANLEY than any other brand.</vt:lpstr>
      <vt:lpstr>A COMPLETE DOOR OPENING SOLUTION  Backed by a rich heritage of expertise and innovation, STANLEY offers an all-inclusive portfolio of products designed to work together as part of a complete security solution. Our mechanical locks, keys and cores, standard and narrow stile exit devices, hinges and door closers deliver quality you need at a price you can afford. Plus, with industry-best lead times and the ability to ship products from a single location, the STANLEY brand is certain to give you what you need—right when you need it.</vt:lpstr>
      <vt:lpstr>PRODUCTS FOR EVERY TYPE OF OPENING </vt:lpstr>
      <vt:lpstr>PowerPoint Presentation</vt:lpstr>
      <vt:lpstr>Trusted Experts. Proven Reliability.  Customers trust STANLEY’s history of proven performance and expertise. We never compromise on materials or craftsmanship, so we stand by the reliability and long-term durability of STANLEY Commercial Hardware products with limited lifetime mechanical warranties, as well as finish and electrical warranties you won’t find on comparable products.</vt:lpstr>
      <vt:lpstr>Products for every type of opening </vt:lpstr>
      <vt:lpstr>Commercial Hardware Locks  Our locks are engineered for long-lasting performance. STANLEY Commercial Hardware Grade 1 and Grade 2 locks—cylindrical, tubular, deadbolt, interconnect, and mortise—easily exceed industry standards for strength, durability, and tamper-resistance. Available in a variety of styles and finishes, our mechanical locks—with interchangeable cores and options for electrified functions—are easy to customize and configure in the field.</vt:lpstr>
      <vt:lpstr>Lock Series Types </vt:lpstr>
      <vt:lpstr>Lock Series Types </vt:lpstr>
      <vt:lpstr>PowerPoint Presentation</vt:lpstr>
      <vt:lpstr>Security, value and flexibility. </vt:lpstr>
      <vt:lpstr>Cores and Keys</vt:lpstr>
      <vt:lpstr>Core Options  </vt:lpstr>
      <vt:lpstr>Key Options  </vt:lpstr>
      <vt:lpstr>PowerPoint Presentation</vt:lpstr>
      <vt:lpstr>PowerPoint Presentation</vt:lpstr>
      <vt:lpstr>Grade 2 Tubular Locksets </vt:lpstr>
      <vt:lpstr>Grade 2 Tubular Locksets </vt:lpstr>
      <vt:lpstr>Commercial Hardware Door Closers</vt:lpstr>
      <vt:lpstr>QDC100 Series</vt:lpstr>
      <vt:lpstr>Commercial Hardware Exit Devices</vt:lpstr>
      <vt:lpstr>Narrow Stile Exit Devices </vt:lpstr>
      <vt:lpstr>PowerPoint Presentation</vt:lpstr>
      <vt:lpstr>Grade 1 Closers</vt:lpstr>
      <vt:lpstr>D-4550 Series</vt:lpstr>
      <vt:lpstr>D-3550 Series</vt:lpstr>
      <vt:lpstr>D-1610 Series</vt:lpstr>
      <vt:lpstr>Grade 1 Closer Features</vt:lpstr>
      <vt:lpstr>PowerPoint Presentation</vt:lpstr>
      <vt:lpstr>Hinges</vt:lpstr>
      <vt:lpstr>FBB Series</vt:lpstr>
      <vt:lpstr>PowerPoint Presentation</vt:lpstr>
      <vt:lpstr>PowerPoint Presentation</vt:lpstr>
    </vt:vector>
  </TitlesOfParts>
  <Company>Stanley Black &amp; Decker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kap0223</dc:creator>
  <cp:lastModifiedBy>Koors, Mindy</cp:lastModifiedBy>
  <cp:revision>560</cp:revision>
  <dcterms:created xsi:type="dcterms:W3CDTF">2013-06-25T20:05:35Z</dcterms:created>
  <dcterms:modified xsi:type="dcterms:W3CDTF">2017-06-15T19:25:16Z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0x010100632F8E2299F04F40BE4436BB347370BA</vt:lpwstr>
  </property>
</Properties>
</file>